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3" r:id="rId3"/>
    <p:sldId id="287" r:id="rId4"/>
    <p:sldId id="296" r:id="rId5"/>
    <p:sldId id="265" r:id="rId6"/>
    <p:sldId id="290" r:id="rId7"/>
    <p:sldId id="291" r:id="rId8"/>
    <p:sldId id="292" r:id="rId9"/>
    <p:sldId id="294" r:id="rId10"/>
    <p:sldId id="295" r:id="rId11"/>
    <p:sldId id="297" r:id="rId12"/>
    <p:sldId id="288" r:id="rId13"/>
    <p:sldId id="28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014" autoAdjust="0"/>
  </p:normalViewPr>
  <p:slideViewPr>
    <p:cSldViewPr>
      <p:cViewPr varScale="1">
        <p:scale>
          <a:sx n="88" d="100"/>
          <a:sy n="88" d="100"/>
        </p:scale>
        <p:origin x="-5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189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7CD53D-E72C-461F-AEBC-CB3454E74F21}" type="datetimeFigureOut">
              <a:rPr lang="en-US" smtClean="0"/>
              <a:pPr/>
              <a:t>12/17/2014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B1FA9F-520F-48D3-AFE1-ABFC248425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Establish an office of rural policy that will have oversight over state policies and programs that will function as a research and policy clearinghouse for issues critical to the health and welfare of rural communities:</a:t>
            </a:r>
          </a:p>
          <a:p>
            <a:r>
              <a:rPr lang="en-US" sz="1800" baseline="0" dirty="0" smtClean="0"/>
              <a:t>Housing, health care, economic development, education, transportation, information technology</a:t>
            </a:r>
          </a:p>
          <a:p>
            <a:endParaRPr lang="en-US" sz="1800" baseline="0" dirty="0" smtClean="0"/>
          </a:p>
          <a:p>
            <a:r>
              <a:rPr lang="en-US" sz="1800" baseline="0" dirty="0" smtClean="0"/>
              <a:t>Enact policies and enact legislation as needed that will encourage and foster collaboration and regionalization to increase housing affordability</a:t>
            </a:r>
            <a:endParaRPr lang="en-US" sz="1800"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Create a small scale rental production</a:t>
            </a:r>
            <a:r>
              <a:rPr lang="en-US" sz="1800" baseline="0" dirty="0" smtClean="0"/>
              <a:t> program for developments of fewer than 20 units that cannot reasonably use LIHTC’s – there is a proven track record on these types of development – build to scale for community – don’t make deals compete with very large development</a:t>
            </a:r>
          </a:p>
          <a:p>
            <a:endParaRPr lang="en-US" sz="1800" baseline="0" dirty="0" smtClean="0"/>
          </a:p>
          <a:p>
            <a:r>
              <a:rPr lang="en-US" sz="1800" baseline="0" dirty="0" smtClean="0"/>
              <a:t>Hillside Apartments is a 10 unit new construction rental development in Great Barrington occupied in 2009 that has two units set aside for department of mental health clients.  It is owned by CDC of south Berkshire and managed by Construct inc.  Low turnover but two of the original tenants were able to purchase their own homes.  </a:t>
            </a:r>
          </a:p>
          <a:p>
            <a:endParaRPr lang="en-US" dirty="0" smtClean="0"/>
          </a:p>
        </p:txBody>
      </p:sp>
      <p:sp>
        <p:nvSpPr>
          <p:cNvPr id="4" name="Slide Number Placeholder 3"/>
          <p:cNvSpPr>
            <a:spLocks noGrp="1"/>
          </p:cNvSpPr>
          <p:nvPr>
            <p:ph type="sldNum" sz="quarter" idx="10"/>
          </p:nvPr>
        </p:nvSpPr>
        <p:spPr/>
        <p:txBody>
          <a:bodyPr/>
          <a:lstStyle/>
          <a:p>
            <a:fld id="{6CB1FA9F-520F-48D3-AFE1-ABFC248425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baseline="0" dirty="0" smtClean="0"/>
          </a:p>
          <a:p>
            <a:endParaRPr lang="en-US" sz="2000" dirty="0" smtClean="0"/>
          </a:p>
          <a:p>
            <a:r>
              <a:rPr lang="en-US" sz="2000" dirty="0" smtClean="0"/>
              <a:t>Adapt</a:t>
            </a:r>
            <a:r>
              <a:rPr lang="en-US" sz="2000" baseline="0" dirty="0" smtClean="0"/>
              <a:t> and streamline programs such as CDBG and Housing Stabilization to better address the significant need for  housing rehabilitation funding for </a:t>
            </a:r>
            <a:r>
              <a:rPr lang="en-US" sz="2000" dirty="0" smtClean="0"/>
              <a:t> rural communities.</a:t>
            </a:r>
          </a:p>
          <a:p>
            <a:endParaRPr lang="en-US" sz="2000" dirty="0" smtClean="0"/>
          </a:p>
          <a:p>
            <a:r>
              <a:rPr lang="en-US" sz="2000" dirty="0" smtClean="0"/>
              <a:t>Refine financing mechanisms</a:t>
            </a:r>
            <a:r>
              <a:rPr lang="en-US" sz="2000" baseline="0" dirty="0" smtClean="0"/>
              <a:t> for improvement or installation of public water systems – this will have a positive impact on public health, housing and economic development in rural communities.</a:t>
            </a:r>
            <a:endParaRPr lang="en-US" sz="2000"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MHP</a:t>
            </a:r>
            <a:r>
              <a:rPr lang="en-US" sz="2400" baseline="0" dirty="0" smtClean="0"/>
              <a:t> first convened a steering committee to work on the macro level goals of the initiative, and these members include DHCD, MACDC, CHAPA, CEDAC, RHN.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25386C37-7786-47BB-9C34-C05103989663}" type="slidenum">
              <a:rPr lang="en-US" smtClean="0"/>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lnSpc>
                <a:spcPct val="90000"/>
              </a:lnSpc>
              <a:spcBef>
                <a:spcPct val="0"/>
              </a:spcBef>
            </a:pPr>
            <a:r>
              <a:rPr lang="en-US" sz="2000" dirty="0" smtClean="0"/>
              <a:t>First</a:t>
            </a:r>
            <a:r>
              <a:rPr lang="en-US" sz="2000" baseline="0" dirty="0" smtClean="0"/>
              <a:t> a quick primer on MHP</a:t>
            </a:r>
          </a:p>
          <a:p>
            <a:pPr eaLnBrk="1" hangingPunct="1">
              <a:lnSpc>
                <a:spcPct val="90000"/>
              </a:lnSpc>
              <a:spcBef>
                <a:spcPct val="0"/>
              </a:spcBef>
            </a:pPr>
            <a:endParaRPr lang="en-US" sz="2000" baseline="0" dirty="0" smtClean="0"/>
          </a:p>
          <a:p>
            <a:pPr eaLnBrk="1" hangingPunct="1">
              <a:lnSpc>
                <a:spcPct val="90000"/>
              </a:lnSpc>
              <a:spcBef>
                <a:spcPct val="0"/>
              </a:spcBef>
            </a:pPr>
            <a:r>
              <a:rPr lang="en-US" sz="2000" baseline="0" dirty="0" smtClean="0"/>
              <a:t>MHP is a p</a:t>
            </a:r>
            <a:r>
              <a:rPr lang="en-US" sz="2000" dirty="0" smtClean="0"/>
              <a:t>rivately-funded public non-profit organization</a:t>
            </a:r>
          </a:p>
          <a:p>
            <a:pPr eaLnBrk="1" hangingPunct="1">
              <a:lnSpc>
                <a:spcPct val="90000"/>
              </a:lnSpc>
              <a:spcBef>
                <a:spcPct val="0"/>
              </a:spcBef>
            </a:pPr>
            <a:endParaRPr lang="en-US" sz="2000" dirty="0" smtClean="0"/>
          </a:p>
          <a:p>
            <a:pPr eaLnBrk="1" hangingPunct="1">
              <a:lnSpc>
                <a:spcPct val="90000"/>
              </a:lnSpc>
              <a:spcBef>
                <a:spcPct val="0"/>
              </a:spcBef>
            </a:pPr>
            <a:r>
              <a:rPr lang="en-US" sz="2000" baseline="0" dirty="0" smtClean="0"/>
              <a:t>We provide permanent financing for new production and preservation of rental housing; </a:t>
            </a:r>
          </a:p>
          <a:p>
            <a:pPr eaLnBrk="1" hangingPunct="1">
              <a:lnSpc>
                <a:spcPct val="90000"/>
              </a:lnSpc>
              <a:spcBef>
                <a:spcPct val="0"/>
              </a:spcBef>
            </a:pPr>
            <a:r>
              <a:rPr lang="en-US" sz="2000" baseline="0" dirty="0" smtClean="0"/>
              <a:t>One mortgage program for first-time homebuyers, </a:t>
            </a:r>
          </a:p>
          <a:p>
            <a:pPr eaLnBrk="1" hangingPunct="1">
              <a:lnSpc>
                <a:spcPct val="90000"/>
              </a:lnSpc>
              <a:spcBef>
                <a:spcPct val="0"/>
              </a:spcBef>
            </a:pPr>
            <a:r>
              <a:rPr lang="en-US" sz="2000" baseline="0" dirty="0" smtClean="0"/>
              <a:t>TA to communities and non-profits</a:t>
            </a:r>
            <a:endParaRPr lang="en-US" sz="2000" dirty="0" smtClean="0"/>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Policy work:</a:t>
            </a:r>
            <a:r>
              <a:rPr lang="en-US" sz="2000" baseline="0" dirty="0" smtClean="0"/>
              <a:t>  Foundation for growth – land use and zoning, construction costs, and rural initiative</a:t>
            </a:r>
            <a:endParaRPr lang="en-US" sz="2000"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800" dirty="0" smtClean="0"/>
              <a:t>Rural communities are part of the MA “brand” but are “endangered” for a variety of reasons </a:t>
            </a:r>
          </a:p>
          <a:p>
            <a:endParaRPr lang="en-US" sz="2800" dirty="0" smtClean="0"/>
          </a:p>
          <a:p>
            <a:r>
              <a:rPr lang="en-US" sz="2800" dirty="0" smtClean="0"/>
              <a:t>Housing is our</a:t>
            </a:r>
            <a:r>
              <a:rPr lang="en-US" sz="2800" baseline="0" dirty="0" smtClean="0"/>
              <a:t> focus but we recognize that a targeted holistic approach that addresses a range of issues from economic development, transportation, healthcare and more are essential to communities not only surviving but also thriving.</a:t>
            </a:r>
            <a:endParaRPr lang="en-US" sz="2800"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mn-cs"/>
              </a:rPr>
              <a:t> </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Themes</a:t>
            </a:r>
            <a:r>
              <a:rPr lang="en-US" sz="2400" baseline="0" dirty="0" smtClean="0"/>
              <a:t> that emerged from our listening tour and initial meetings with stakeholders in rural communities </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 decided to provide you with an elevator speech about rural challenges that I fully expect you to commit to your memory</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 made it simple for you – the four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It will be easiest for those of you who wear glasses </a:t>
            </a:r>
            <a:endParaRPr lang="en-US" sz="2800"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096000" cy="4183380"/>
          </a:xfrm>
        </p:spPr>
        <p:txBody>
          <a:bodyPr>
            <a:noAutofit/>
          </a:bodyPr>
          <a:lstStyle/>
          <a:p>
            <a:pPr>
              <a:buFont typeface="Arial" pitchFamily="34" charset="0"/>
              <a:buChar char="•"/>
            </a:pPr>
            <a:r>
              <a:rPr lang="en-US" sz="1600" dirty="0" smtClean="0"/>
              <a:t>How did we define rural:  fewer than 500 people</a:t>
            </a:r>
            <a:r>
              <a:rPr lang="en-US" sz="1600" baseline="0" dirty="0" smtClean="0"/>
              <a:t> per square mile same as Rural Access Commission</a:t>
            </a:r>
          </a:p>
          <a:p>
            <a:pPr>
              <a:buFont typeface="Arial" pitchFamily="34" charset="0"/>
              <a:buChar char="•"/>
            </a:pPr>
            <a:endParaRPr lang="en-US" sz="1600" dirty="0" smtClean="0"/>
          </a:p>
          <a:p>
            <a:pPr>
              <a:buFont typeface="Arial" pitchFamily="34" charset="0"/>
              <a:buChar char="•"/>
            </a:pPr>
            <a:r>
              <a:rPr lang="en-US" sz="1600" dirty="0" smtClean="0"/>
              <a:t>Encompasses 170 communities, 48% of land area and 13% of population</a:t>
            </a:r>
          </a:p>
          <a:p>
            <a:pPr>
              <a:buFont typeface="Arial" pitchFamily="34" charset="0"/>
              <a:buChar char="•"/>
            </a:pPr>
            <a:endParaRPr lang="en-US" sz="1600" dirty="0" smtClean="0"/>
          </a:p>
          <a:p>
            <a:pPr>
              <a:buFont typeface="Arial" pitchFamily="34" charset="0"/>
              <a:buChar char="•"/>
            </a:pPr>
            <a:r>
              <a:rPr lang="en-US" sz="1600" dirty="0" smtClean="0"/>
              <a:t>Includes</a:t>
            </a:r>
            <a:r>
              <a:rPr lang="en-US" sz="1600" baseline="0" dirty="0" smtClean="0"/>
              <a:t> range of population from just 75 (</a:t>
            </a:r>
            <a:r>
              <a:rPr lang="en-US" sz="1600" baseline="0" dirty="0" err="1" smtClean="0"/>
              <a:t>Gosnold</a:t>
            </a:r>
            <a:r>
              <a:rPr lang="en-US" sz="1600" baseline="0" dirty="0" smtClean="0"/>
              <a:t>) to over 23,000 (Middleborough)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There is a physical distance from center of power: </a:t>
            </a:r>
            <a:r>
              <a:rPr lang="en-US" sz="1600" baseline="0" dirty="0" smtClean="0"/>
              <a:t>Boston </a:t>
            </a:r>
            <a:r>
              <a:rPr lang="en-US" sz="1600" baseline="0" dirty="0" smtClean="0"/>
              <a:t>115 miles from </a:t>
            </a:r>
            <a:r>
              <a:rPr lang="en-US" sz="1600" baseline="0" dirty="0" err="1" smtClean="0"/>
              <a:t>provincetown</a:t>
            </a:r>
            <a:r>
              <a:rPr lang="en-US" sz="1600" baseline="0" dirty="0" smtClean="0"/>
              <a:t> to </a:t>
            </a:r>
            <a:r>
              <a:rPr lang="en-US" sz="1600" baseline="0" dirty="0" err="1" smtClean="0"/>
              <a:t>boston</a:t>
            </a:r>
            <a:r>
              <a:rPr lang="en-US" sz="1600" baseline="0" dirty="0" smtClean="0"/>
              <a:t>, </a:t>
            </a:r>
            <a:r>
              <a:rPr lang="en-US" sz="1600" baseline="0" dirty="0" smtClean="0"/>
              <a:t>157 </a:t>
            </a:r>
            <a:r>
              <a:rPr lang="en-US" sz="1600" baseline="0" dirty="0" smtClean="0"/>
              <a:t>miles from </a:t>
            </a:r>
            <a:r>
              <a:rPr lang="en-US" sz="1600" baseline="0" dirty="0" err="1" smtClean="0"/>
              <a:t>williamstown</a:t>
            </a:r>
            <a:r>
              <a:rPr lang="en-US" sz="1600" baseline="0" dirty="0" smtClean="0"/>
              <a:t> to Boston  </a:t>
            </a:r>
            <a:r>
              <a:rPr lang="en-US" sz="1600" baseline="0" dirty="0" smtClean="0"/>
              <a:t>150 </a:t>
            </a:r>
            <a:r>
              <a:rPr lang="en-US" sz="1600" baseline="0" dirty="0" smtClean="0"/>
              <a:t>miles from Mt Washington to </a:t>
            </a:r>
            <a:r>
              <a:rPr lang="en-US" sz="1600" baseline="0" dirty="0" err="1" smtClean="0"/>
              <a:t>boston</a:t>
            </a: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Often a real “political” disconnect that I have witnessed firsthand many times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aseline="0" dirty="0" smtClean="0"/>
          </a:p>
          <a:p>
            <a:pPr>
              <a:buFont typeface="Arial" pitchFamily="34" charset="0"/>
              <a:buChar char="•"/>
            </a:pPr>
            <a:r>
              <a:rPr lang="en-US" sz="1600" baseline="0" dirty="0" smtClean="0"/>
              <a:t>Physical isolation for households that need to travel many miles for jobs and basic services such as healthcare , shopping, schools, </a:t>
            </a:r>
          </a:p>
        </p:txBody>
      </p:sp>
      <p:sp>
        <p:nvSpPr>
          <p:cNvPr id="4" name="Slide Number Placeholder 3"/>
          <p:cNvSpPr>
            <a:spLocks noGrp="1"/>
          </p:cNvSpPr>
          <p:nvPr>
            <p:ph type="sldNum" sz="quarter" idx="10"/>
          </p:nvPr>
        </p:nvSpPr>
        <p:spPr/>
        <p:txBody>
          <a:bodyPr/>
          <a:lstStyle/>
          <a:p>
            <a:fld id="{6CB1FA9F-520F-48D3-AFE1-ABFC248425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t>A good portion of rural areas do not have either public water or </a:t>
            </a:r>
            <a:r>
              <a:rPr lang="en-US" sz="1800" dirty="0" smtClean="0"/>
              <a:t>sewer- RED IS AREA WITHOUT WATER &amp;SEWER</a:t>
            </a:r>
            <a:endParaRPr lang="en-US" sz="1800" dirty="0" smtClean="0"/>
          </a:p>
          <a:p>
            <a:endParaRPr lang="en-US" sz="1800" dirty="0" smtClean="0"/>
          </a:p>
          <a:p>
            <a:r>
              <a:rPr lang="en-US" sz="1800" dirty="0" smtClean="0"/>
              <a:t>Those that do are often served in a small part of the community and have systems that</a:t>
            </a:r>
            <a:r>
              <a:rPr lang="en-US" sz="1800" baseline="0" dirty="0" smtClean="0"/>
              <a:t> are in need of major upgrades</a:t>
            </a:r>
          </a:p>
          <a:p>
            <a:endParaRPr lang="en-US" sz="1800" baseline="0" dirty="0" smtClean="0"/>
          </a:p>
          <a:p>
            <a:r>
              <a:rPr lang="en-US" sz="1800" baseline="0" dirty="0" smtClean="0"/>
              <a:t>Small tax base and distances makes upgrades or new installations prohibitive because of the high per capita cost </a:t>
            </a:r>
          </a:p>
          <a:p>
            <a:endParaRPr lang="en-US" sz="1800" baseline="0" dirty="0" smtClean="0"/>
          </a:p>
          <a:p>
            <a:r>
              <a:rPr lang="en-US" sz="1800" baseline="0" dirty="0" smtClean="0"/>
              <a:t>We don’t illustrate broadband here but many communities in western and central MA still do not have access to broadband  - do we have a number? **no number- check out what I sent in email and see what you want to say</a:t>
            </a:r>
            <a:endParaRPr lang="en-US" sz="1800"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2000" dirty="0" smtClean="0"/>
              <a:t>HUD considers</a:t>
            </a:r>
            <a:r>
              <a:rPr lang="en-US" sz="2000" baseline="0" dirty="0" smtClean="0"/>
              <a:t> household that spend more than 30% of their income on housing to be cost burdened.  Statewide 34% of households cost-burdened, and overall rural areas are in that same range </a:t>
            </a:r>
          </a:p>
          <a:p>
            <a:endParaRPr lang="en-US" sz="2000" baseline="0" dirty="0" smtClean="0"/>
          </a:p>
          <a:p>
            <a:r>
              <a:rPr lang="en-US" sz="2000" baseline="0" dirty="0" smtClean="0"/>
              <a:t>But the Benchmark for housing costs + transportation is 45% - </a:t>
            </a:r>
          </a:p>
          <a:p>
            <a:endParaRPr lang="en-US" sz="2000" baseline="0" dirty="0" smtClean="0"/>
          </a:p>
          <a:p>
            <a:r>
              <a:rPr lang="en-US" sz="2000" baseline="0" dirty="0" smtClean="0"/>
              <a:t>this map show location affordability index for  communities with many in rural areas paying well over 55% of their incomes and in many cases over 65% of their incomes for housing and transportation. </a:t>
            </a:r>
            <a:r>
              <a:rPr lang="en-US" sz="2000" baseline="0" dirty="0" smtClean="0"/>
              <a:t>AREAS IN</a:t>
            </a:r>
            <a:r>
              <a:rPr lang="en-US" sz="2000" dirty="0" smtClean="0"/>
              <a:t> RED OVER 65%</a:t>
            </a:r>
            <a:endParaRPr lang="en-US" sz="2000" dirty="0"/>
          </a:p>
        </p:txBody>
      </p:sp>
      <p:sp>
        <p:nvSpPr>
          <p:cNvPr id="4" name="Slide Number Placeholder 3"/>
          <p:cNvSpPr>
            <a:spLocks noGrp="1"/>
          </p:cNvSpPr>
          <p:nvPr>
            <p:ph type="sldNum" sz="quarter" idx="10"/>
          </p:nvPr>
        </p:nvSpPr>
        <p:spPr/>
        <p:txBody>
          <a:bodyPr/>
          <a:lstStyle/>
          <a:p>
            <a:fld id="{6CB1FA9F-520F-48D3-AFE1-ABFC248425D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800" baseline="0" dirty="0" smtClean="0"/>
          </a:p>
          <a:p>
            <a:r>
              <a:rPr lang="en-US" sz="1800" dirty="0" smtClean="0"/>
              <a:t>Many rural communities were hard hit by the loss of manufacturing jobs.  Those</a:t>
            </a:r>
            <a:r>
              <a:rPr lang="en-US" sz="1800" baseline="0" dirty="0" smtClean="0"/>
              <a:t> jobs have not been replaced.</a:t>
            </a:r>
          </a:p>
          <a:p>
            <a:r>
              <a:rPr lang="en-US" sz="1800" dirty="0" smtClean="0"/>
              <a:t> </a:t>
            </a:r>
          </a:p>
          <a:p>
            <a:r>
              <a:rPr lang="en-US" sz="1800" dirty="0" smtClean="0"/>
              <a:t>In</a:t>
            </a:r>
            <a:r>
              <a:rPr lang="en-US" sz="1800" baseline="0" dirty="0" smtClean="0"/>
              <a:t> our tourist oriented regions of Cape Cod and the islands and southern Berkshire counties many families live on low paying seasonal employment</a:t>
            </a:r>
            <a:endParaRPr lang="en-US" sz="1800" dirty="0" smtClean="0"/>
          </a:p>
          <a:p>
            <a:endParaRPr lang="en-US" sz="1800" dirty="0" smtClean="0"/>
          </a:p>
          <a:p>
            <a:r>
              <a:rPr lang="en-US" sz="1800" dirty="0" smtClean="0"/>
              <a:t>Need</a:t>
            </a:r>
            <a:r>
              <a:rPr lang="en-US" sz="1800" baseline="0" dirty="0" smtClean="0"/>
              <a:t> additional investment in existing housing stock to insure health and welfare of a range of households from young families to the elderly</a:t>
            </a:r>
          </a:p>
          <a:p>
            <a:r>
              <a:rPr lang="en-US" sz="1800" baseline="0" dirty="0" smtClean="0"/>
              <a:t>Think about reprogramming existing resources for housing rehabilitation and identifying  new resources</a:t>
            </a:r>
          </a:p>
          <a:p>
            <a:endParaRPr lang="en-US" sz="1800" baseline="0" dirty="0" smtClean="0"/>
          </a:p>
          <a:p>
            <a:r>
              <a:rPr lang="en-US" sz="1800" baseline="0" dirty="0" smtClean="0"/>
              <a:t>Ty’s story of finding an affordable home </a:t>
            </a:r>
          </a:p>
          <a:p>
            <a:endParaRPr lang="en-US" sz="1800" baseline="0" dirty="0" smtClean="0"/>
          </a:p>
          <a:p>
            <a:r>
              <a:rPr lang="en-US" sz="1800" baseline="0" dirty="0" smtClean="0"/>
              <a:t>If we do not invest in water, sewer and broadband infrastructure it will continue to affect incomes, job growth and ability to create new housing for the changing population</a:t>
            </a:r>
          </a:p>
        </p:txBody>
      </p:sp>
      <p:sp>
        <p:nvSpPr>
          <p:cNvPr id="4" name="Slide Number Placeholder 3"/>
          <p:cNvSpPr>
            <a:spLocks noGrp="1"/>
          </p:cNvSpPr>
          <p:nvPr>
            <p:ph type="sldNum" sz="quarter" idx="10"/>
          </p:nvPr>
        </p:nvSpPr>
        <p:spPr/>
        <p:txBody>
          <a:bodyPr/>
          <a:lstStyle/>
          <a:p>
            <a:fld id="{6CB1FA9F-520F-48D3-AFE1-ABFC248425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7030A0"/>
                </a:solidFill>
                <a:effectLst>
                  <a:outerShdw blurRad="38100" dist="38100" dir="2700000" algn="tl">
                    <a:srgbClr val="000000">
                      <a:alpha val="43137"/>
                    </a:srgbClr>
                  </a:outerShdw>
                </a:effectLst>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A5F05-9722-4B21-8455-8A1DDACA4657}" type="datetime1">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3927-E082-4595-8DB9-375538981878}" type="slidenum">
              <a:rPr lang="en-US" smtClean="0"/>
              <a:pPr/>
              <a:t>‹#›</a:t>
            </a:fld>
            <a:endParaRPr lang="en-US"/>
          </a:p>
        </p:txBody>
      </p:sp>
      <p:sp>
        <p:nvSpPr>
          <p:cNvPr id="7" name="Rectangle 6"/>
          <p:cNvSpPr txBox="1">
            <a:spLocks noChangeArrowheads="1"/>
          </p:cNvSpPr>
          <p:nvPr userDrawn="1"/>
        </p:nvSpPr>
        <p:spPr>
          <a:xfrm>
            <a:off x="6553200" y="6245225"/>
            <a:ext cx="2133600" cy="476250"/>
          </a:xfrm>
          <a:prstGeom prst="rect">
            <a:avLst/>
          </a:prstGeom>
          <a:ln/>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89DB83-B7DF-425C-920B-9C0F957B86C4}" type="slidenum">
              <a:rPr kumimoji="0" lang="en-US"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6"/>
          <p:cNvSpPr txBox="1">
            <a:spLocks noChangeArrowheads="1"/>
          </p:cNvSpPr>
          <p:nvPr userDrawn="1"/>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42A8C1-C21B-461F-A90C-27BC8BEB374C}" type="slidenum">
              <a:rPr kumimoji="0" lang="en-US" alt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chemeClr val="tx1"/>
              </a:solidFill>
              <a:effectLst/>
              <a:uLnTx/>
              <a:uFillTx/>
              <a:latin typeface="Arial" charset="0"/>
              <a:ea typeface="+mn-ea"/>
              <a:cs typeface="+mn-cs"/>
            </a:endParaRPr>
          </a:p>
        </p:txBody>
      </p:sp>
      <p:sp>
        <p:nvSpPr>
          <p:cNvPr id="9" name="Date Placeholder 3"/>
          <p:cNvSpPr txBox="1">
            <a:spLocks/>
          </p:cNvSpPr>
          <p:nvPr userDrawn="1"/>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822F7FA-CF5B-497C-BE8C-62990E90A00F}" type="datetime1">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12/17/2014</a:t>
            </a:fld>
            <a:endParaRPr kumimoji="0" lang="en-US" sz="1800" b="0" i="0" u="none" strike="noStrike" kern="1200" cap="none" spc="0" normalizeH="0" baseline="0" noProof="0">
              <a:ln>
                <a:noFill/>
              </a:ln>
              <a:solidFill>
                <a:schemeClr val="tx1"/>
              </a:solidFill>
              <a:effectLst/>
              <a:uLnTx/>
              <a:uFillTx/>
              <a:latin typeface="Arial" charset="0"/>
              <a:ea typeface="+mn-ea"/>
              <a:cs typeface="+mn-cs"/>
            </a:endParaRPr>
          </a:p>
        </p:txBody>
      </p:sp>
      <p:sp>
        <p:nvSpPr>
          <p:cNvPr id="10" name="Footer Placeholder 4"/>
          <p:cNvSpPr txBox="1">
            <a:spLocks/>
          </p:cNvSpPr>
          <p:nvPr userDrawn="1"/>
        </p:nvSpPr>
        <p:spPr>
          <a:xfrm>
            <a:off x="381000" y="6356351"/>
            <a:ext cx="5638800" cy="3492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Arial" charset="0"/>
                <a:ea typeface="+mn-ea"/>
                <a:cs typeface="+mn-cs"/>
              </a:rPr>
              <a:t>“Think Regionally, Act Locally: Addressing Housing Needs in Western MA</a:t>
            </a:r>
            <a:endParaRPr kumimoji="0" lang="en-US" sz="1800" b="0" i="0" u="none" strike="noStrike" kern="1200" cap="none" spc="0" normalizeH="0" baseline="0" noProof="0">
              <a:ln>
                <a:noFill/>
              </a:ln>
              <a:solidFill>
                <a:schemeClr val="tx1"/>
              </a:solidFill>
              <a:effectLst/>
              <a:uLnTx/>
              <a:uFillTx/>
              <a:latin typeface="Arial" charset="0"/>
              <a:ea typeface="+mn-ea"/>
              <a:cs typeface="+mn-cs"/>
            </a:endParaRPr>
          </a:p>
        </p:txBody>
      </p:sp>
      <p:sp>
        <p:nvSpPr>
          <p:cNvPr id="11" name="Slide Number Placeholder 5"/>
          <p:cNvSpPr txBox="1">
            <a:spLocks/>
          </p:cNvSpPr>
          <p:nvPr userDrawn="1"/>
        </p:nvSpPr>
        <p:spPr>
          <a:xfrm>
            <a:off x="6553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0E85F57-0B3B-43A8-A9F5-49BFCF88CA7E}" type="slidenum">
              <a:rPr kumimoji="0" lang="en-US" sz="1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chemeClr val="tx1"/>
              </a:solidFill>
              <a:effectLst/>
              <a:uLnTx/>
              <a:uFillTx/>
              <a:latin typeface="Arial" charset="0"/>
              <a:ea typeface="+mn-ea"/>
              <a:cs typeface="+mn-cs"/>
            </a:endParaRPr>
          </a:p>
        </p:txBody>
      </p:sp>
      <p:sp>
        <p:nvSpPr>
          <p:cNvPr id="12" name="Rectangle 4"/>
          <p:cNvSpPr txBox="1">
            <a:spLocks noChangeArrowheads="1"/>
          </p:cNvSpPr>
          <p:nvPr userDrawn="1"/>
        </p:nvSpPr>
        <p:spPr>
          <a:xfrm>
            <a:off x="0" y="5715000"/>
            <a:ext cx="9144000" cy="1143000"/>
          </a:xfrm>
          <a:prstGeom prst="rect">
            <a:avLst/>
          </a:prstGeom>
          <a:gradFill>
            <a:gsLst>
              <a:gs pos="0">
                <a:srgbClr val="F5C265"/>
              </a:gs>
              <a:gs pos="100000">
                <a:srgbClr val="F8B462">
                  <a:gamma/>
                  <a:tint val="34902"/>
                  <a:invGamma/>
                </a:srgbClr>
              </a:gs>
            </a:gsLst>
            <a:lin ang="0" scaled="1"/>
          </a:gradFill>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mj-lt"/>
              <a:ea typeface="+mj-ea"/>
              <a:cs typeface="+mj-cs"/>
            </a:endParaRPr>
          </a:p>
        </p:txBody>
      </p:sp>
      <p:sp>
        <p:nvSpPr>
          <p:cNvPr id="13" name="Rectangle 4"/>
          <p:cNvSpPr txBox="1">
            <a:spLocks noChangeArrowheads="1"/>
          </p:cNvSpPr>
          <p:nvPr userDrawn="1"/>
        </p:nvSpPr>
        <p:spPr>
          <a:xfrm>
            <a:off x="0" y="5715000"/>
            <a:ext cx="9144000" cy="1143000"/>
          </a:xfrm>
          <a:prstGeom prst="rect">
            <a:avLst/>
          </a:prstGeom>
          <a:gradFill>
            <a:gsLst>
              <a:gs pos="0">
                <a:srgbClr val="F5C265"/>
              </a:gs>
              <a:gs pos="100000">
                <a:srgbClr val="F8B462">
                  <a:gamma/>
                  <a:tint val="34902"/>
                  <a:invGamma/>
                </a:srgbClr>
              </a:gs>
            </a:gsLst>
            <a:lin ang="0" scaled="1"/>
          </a:gradFill>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mj-lt"/>
              <a:ea typeface="+mj-ea"/>
              <a:cs typeface="+mj-cs"/>
            </a:endParaRPr>
          </a:p>
        </p:txBody>
      </p:sp>
      <p:sp>
        <p:nvSpPr>
          <p:cNvPr id="15" name="Rectangle 1030"/>
          <p:cNvSpPr>
            <a:spLocks noChangeArrowheads="1"/>
          </p:cNvSpPr>
          <p:nvPr userDrawn="1"/>
        </p:nvSpPr>
        <p:spPr bwMode="auto">
          <a:xfrm>
            <a:off x="1600200" y="5943600"/>
            <a:ext cx="1077912" cy="762000"/>
          </a:xfrm>
          <a:prstGeom prst="rect">
            <a:avLst/>
          </a:prstGeom>
          <a:noFill/>
          <a:ln w="9525">
            <a:noFill/>
            <a:miter lim="800000"/>
            <a:headEnd/>
            <a:tailEnd/>
          </a:ln>
        </p:spPr>
        <p:txBody>
          <a:bodyPr wrap="none"/>
          <a:lstStyle/>
          <a:p>
            <a:r>
              <a:rPr lang="en-US" sz="900" u="none" dirty="0">
                <a:solidFill>
                  <a:srgbClr val="4C4C4C"/>
                </a:solidFill>
                <a:latin typeface="Arial Black" pitchFamily="34" charset="0"/>
              </a:rPr>
              <a:t>Massachusetts </a:t>
            </a:r>
            <a:br>
              <a:rPr lang="en-US" sz="900" u="none" dirty="0">
                <a:solidFill>
                  <a:srgbClr val="4C4C4C"/>
                </a:solidFill>
                <a:latin typeface="Arial Black" pitchFamily="34" charset="0"/>
              </a:rPr>
            </a:br>
            <a:r>
              <a:rPr lang="en-US" sz="900" u="none" dirty="0">
                <a:solidFill>
                  <a:srgbClr val="4C4C4C"/>
                </a:solidFill>
                <a:latin typeface="Arial Black" pitchFamily="34" charset="0"/>
              </a:rPr>
              <a:t>Housing </a:t>
            </a:r>
            <a:br>
              <a:rPr lang="en-US" sz="900" u="none" dirty="0">
                <a:solidFill>
                  <a:srgbClr val="4C4C4C"/>
                </a:solidFill>
                <a:latin typeface="Arial Black" pitchFamily="34" charset="0"/>
              </a:rPr>
            </a:br>
            <a:r>
              <a:rPr lang="en-US" sz="900" u="none" dirty="0">
                <a:solidFill>
                  <a:srgbClr val="4C4C4C"/>
                </a:solidFill>
                <a:latin typeface="Arial Black" pitchFamily="34" charset="0"/>
              </a:rPr>
              <a:t>Partnership</a:t>
            </a:r>
          </a:p>
        </p:txBody>
      </p:sp>
      <p:sp>
        <p:nvSpPr>
          <p:cNvPr id="16" name="Rectangle 1031"/>
          <p:cNvSpPr>
            <a:spLocks noChangeArrowheads="1"/>
          </p:cNvSpPr>
          <p:nvPr userDrawn="1"/>
        </p:nvSpPr>
        <p:spPr bwMode="auto">
          <a:xfrm>
            <a:off x="2667000" y="5943600"/>
            <a:ext cx="1503362" cy="685800"/>
          </a:xfrm>
          <a:prstGeom prst="rect">
            <a:avLst/>
          </a:prstGeom>
          <a:noFill/>
          <a:ln w="9525">
            <a:noFill/>
            <a:miter lim="800000"/>
            <a:headEnd/>
            <a:tailEnd/>
          </a:ln>
        </p:spPr>
        <p:txBody>
          <a:bodyPr wrap="none"/>
          <a:lstStyle/>
          <a:p>
            <a:r>
              <a:rPr lang="en-US" sz="900" u="none" dirty="0">
                <a:solidFill>
                  <a:srgbClr val="4C4C4C"/>
                </a:solidFill>
              </a:rPr>
              <a:t>160 Federal Street</a:t>
            </a:r>
          </a:p>
          <a:p>
            <a:r>
              <a:rPr lang="en-US" sz="900" u="none" dirty="0">
                <a:solidFill>
                  <a:srgbClr val="4C4C4C"/>
                </a:solidFill>
              </a:rPr>
              <a:t>Boston, MA 02110</a:t>
            </a:r>
          </a:p>
          <a:p>
            <a:r>
              <a:rPr lang="en-US" sz="900" u="none" dirty="0">
                <a:solidFill>
                  <a:srgbClr val="4C4C4C"/>
                </a:solidFill>
              </a:rPr>
              <a:t>617-330-9955</a:t>
            </a:r>
          </a:p>
          <a:p>
            <a:r>
              <a:rPr lang="en-US" sz="900" u="none" dirty="0">
                <a:solidFill>
                  <a:srgbClr val="4C4C4C"/>
                </a:solidFill>
              </a:rPr>
              <a:t>www.mhp.net</a:t>
            </a:r>
            <a:endParaRPr lang="en-US" sz="900" b="1" u="none" dirty="0"/>
          </a:p>
        </p:txBody>
      </p:sp>
      <p:sp>
        <p:nvSpPr>
          <p:cNvPr id="17" name="Slide Number Placeholder 11"/>
          <p:cNvSpPr txBox="1">
            <a:spLocks/>
          </p:cNvSpPr>
          <p:nvPr userDrawn="1"/>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Arial" charset="0"/>
              <a:ea typeface="+mn-ea"/>
              <a:cs typeface="Arial" charset="0"/>
            </a:endParaRPr>
          </a:p>
        </p:txBody>
      </p:sp>
      <p:sp>
        <p:nvSpPr>
          <p:cNvPr id="18" name="Rectangle 4"/>
          <p:cNvSpPr txBox="1">
            <a:spLocks noChangeArrowheads="1"/>
          </p:cNvSpPr>
          <p:nvPr userDrawn="1"/>
        </p:nvSpPr>
        <p:spPr>
          <a:xfrm>
            <a:off x="0" y="0"/>
            <a:ext cx="9144000" cy="1905000"/>
          </a:xfrm>
          <a:prstGeom prst="rect">
            <a:avLst/>
          </a:prstGeom>
          <a:gradFill>
            <a:gsLst>
              <a:gs pos="0">
                <a:srgbClr val="F5C265"/>
              </a:gs>
              <a:gs pos="100000">
                <a:srgbClr val="F8B462">
                  <a:gamma/>
                  <a:tint val="34902"/>
                  <a:invGamma/>
                </a:srgbClr>
              </a:gs>
            </a:gsLst>
            <a:lin ang="0" scaled="1"/>
          </a:gradFill>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mj-lt"/>
              <a:ea typeface="+mj-ea"/>
              <a:cs typeface="+mj-cs"/>
            </a:endParaRPr>
          </a:p>
        </p:txBody>
      </p:sp>
      <p:pic>
        <p:nvPicPr>
          <p:cNvPr id="19" name="Picture 2" descr="C:\Users\Carsten\AppData\Local\Microsoft\Windows\Temporary Internet Files\Content.Outlook\C7JHV81H\MHP_logo_2x2 (2).jpg"/>
          <p:cNvPicPr>
            <a:picLocks noChangeAspect="1" noChangeArrowheads="1"/>
          </p:cNvPicPr>
          <p:nvPr userDrawn="1"/>
        </p:nvPicPr>
        <p:blipFill>
          <a:blip r:embed="rId2" cstate="print"/>
          <a:srcRect/>
          <a:stretch>
            <a:fillRect/>
          </a:stretch>
        </p:blipFill>
        <p:spPr bwMode="auto">
          <a:xfrm>
            <a:off x="762000" y="5867400"/>
            <a:ext cx="762000" cy="789410"/>
          </a:xfrm>
          <a:prstGeom prst="rect">
            <a:avLst/>
          </a:prstGeom>
          <a:noFill/>
        </p:spPr>
      </p:pic>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2DCBC-9E1B-4D65-A73E-9D889AAD5F23}" type="datetime1">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99DA1-7826-4F37-A014-64AA8B55612D}" type="datetime1">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b="1">
                <a:solidFill>
                  <a:srgbClr val="7030A0"/>
                </a:solidFill>
                <a:effectLst>
                  <a:outerShdw blurRad="38100" dist="38100" dir="2700000" algn="tl">
                    <a:srgbClr val="000000">
                      <a:alpha val="43137"/>
                    </a:srgbClr>
                  </a:outerShdw>
                </a:effectLst>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5F2579-A463-407E-8AFA-3577EF35EAAA}" type="datetime1">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08915-6A52-4DDA-A754-CAE35B15EB7F}" type="datetime1">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9462D-FD81-4D3C-A311-EAF73C520F69}" type="datetime1">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85144E-5DA7-458C-9857-6FF78304B773}" type="datetime1">
              <a:rPr lang="en-US" smtClean="0"/>
              <a:pPr/>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053ED-6740-4C65-A995-98B2C4859A06}" type="datetime1">
              <a:rPr lang="en-US" smtClean="0"/>
              <a:pPr/>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BBCBA-8C03-4CDB-A8C3-B2A0E2B68B40}" type="datetime1">
              <a:rPr lang="en-US" smtClean="0"/>
              <a:pPr/>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7ECC1-720B-4680-835C-C0F2811849F3}" type="datetime1">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72681-95F1-4D2E-89C0-6713A3C7F397}" type="datetime1">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43927-E082-4595-8DB9-3755389818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D5FE1-A718-432D-867A-85F9D8C1F5CE}" type="datetime1">
              <a:rPr lang="en-US" smtClean="0"/>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43927-E082-4595-8DB9-375538981878}" type="slidenum">
              <a:rPr lang="en-US" smtClean="0"/>
              <a:pPr/>
              <a:t>‹#›</a:t>
            </a:fld>
            <a:endParaRPr lang="en-US" dirty="0"/>
          </a:p>
        </p:txBody>
      </p:sp>
      <p:sp>
        <p:nvSpPr>
          <p:cNvPr id="7" name="Rectangle 4"/>
          <p:cNvSpPr txBox="1">
            <a:spLocks noChangeArrowheads="1"/>
          </p:cNvSpPr>
          <p:nvPr userDrawn="1"/>
        </p:nvSpPr>
        <p:spPr>
          <a:xfrm>
            <a:off x="0" y="0"/>
            <a:ext cx="9144000" cy="1143000"/>
          </a:xfrm>
          <a:prstGeom prst="rect">
            <a:avLst/>
          </a:prstGeom>
          <a:gradFill>
            <a:gsLst>
              <a:gs pos="0">
                <a:srgbClr val="F5C265"/>
              </a:gs>
              <a:gs pos="100000">
                <a:srgbClr val="F8B462">
                  <a:gamma/>
                  <a:tint val="34902"/>
                  <a:invGamma/>
                </a:srgbClr>
              </a:gs>
            </a:gsLst>
            <a:lin ang="0" scaled="1"/>
          </a:gradFill>
        </p:spPr>
        <p:txBody>
          <a:bodyPr vert="horz" wrap="none"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05800" cy="1524000"/>
          </a:xfrm>
        </p:spPr>
        <p:txBody>
          <a:bodyPr>
            <a:normAutofit fontScale="90000"/>
          </a:bodyPr>
          <a:lstStyle/>
          <a:p>
            <a:r>
              <a:rPr lang="en-US" sz="3100" dirty="0" smtClean="0">
                <a:effectLst>
                  <a:outerShdw blurRad="50800" dist="38100" algn="tr" rotWithShape="0">
                    <a:prstClr val="black">
                      <a:alpha val="40000"/>
                    </a:prstClr>
                  </a:outerShdw>
                </a:effectLst>
              </a:rPr>
              <a:t/>
            </a:r>
            <a:br>
              <a:rPr lang="en-US" sz="3100"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a:r>
            <a:br>
              <a:rPr lang="en-US" sz="3100"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a:r>
            <a:br>
              <a:rPr lang="en-US" sz="3100"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a:r>
            <a:br>
              <a:rPr lang="en-US" sz="3100" dirty="0" smtClean="0">
                <a:effectLst>
                  <a:outerShdw blurRad="50800" dist="38100" algn="tr" rotWithShape="0">
                    <a:prstClr val="black">
                      <a:alpha val="40000"/>
                    </a:prstClr>
                  </a:outerShdw>
                </a:effectLst>
              </a:rPr>
            </a:br>
            <a:r>
              <a:rPr lang="en-US" sz="5300" dirty="0" smtClean="0">
                <a:solidFill>
                  <a:schemeClr val="accent4">
                    <a:lumMod val="75000"/>
                  </a:schemeClr>
                </a:solidFill>
                <a:effectLst>
                  <a:outerShdw blurRad="50800" dist="38100" algn="tr" rotWithShape="0">
                    <a:prstClr val="black">
                      <a:alpha val="40000"/>
                    </a:prstClr>
                  </a:outerShdw>
                </a:effectLst>
              </a:rPr>
              <a:t>MHP’s Rural Housing Initiative </a:t>
            </a:r>
            <a:r>
              <a:rPr lang="en-US" sz="4900" i="1" dirty="0" smtClean="0">
                <a:solidFill>
                  <a:schemeClr val="accent4">
                    <a:lumMod val="75000"/>
                  </a:schemeClr>
                </a:solidFill>
                <a:effectLst>
                  <a:outerShdw blurRad="50800" dist="38100" algn="tr" rotWithShape="0">
                    <a:prstClr val="black">
                      <a:alpha val="40000"/>
                    </a:prstClr>
                  </a:outerShdw>
                </a:effectLst>
              </a:rPr>
              <a:t/>
            </a:r>
            <a:br>
              <a:rPr lang="en-US" sz="4900" i="1" dirty="0" smtClean="0">
                <a:solidFill>
                  <a:schemeClr val="accent4">
                    <a:lumMod val="75000"/>
                  </a:schemeClr>
                </a:solidFill>
                <a:effectLst>
                  <a:outerShdw blurRad="50800" dist="38100" algn="tr" rotWithShape="0">
                    <a:prstClr val="black">
                      <a:alpha val="40000"/>
                    </a:prstClr>
                  </a:outerShdw>
                </a:effectLst>
              </a:rPr>
            </a:br>
            <a:r>
              <a:rPr lang="en-US" sz="3100" i="1" dirty="0" smtClean="0">
                <a:solidFill>
                  <a:schemeClr val="accent4">
                    <a:lumMod val="75000"/>
                  </a:schemeClr>
                </a:solidFill>
                <a:effectLst>
                  <a:outerShdw blurRad="50800" dist="38100" algn="tr" rotWithShape="0">
                    <a:prstClr val="black">
                      <a:alpha val="40000"/>
                    </a:prstClr>
                  </a:outerShdw>
                </a:effectLst>
              </a:rPr>
              <a:t>Findings and Recommendations</a:t>
            </a:r>
            <a:r>
              <a:rPr lang="en-US" sz="3100" dirty="0" smtClean="0"/>
              <a:t/>
            </a:r>
            <a:br>
              <a:rPr lang="en-US" sz="3100" dirty="0" smtClean="0"/>
            </a:br>
            <a:r>
              <a:rPr lang="en-US" sz="3100" dirty="0" smtClean="0"/>
              <a:t> </a:t>
            </a:r>
            <a:r>
              <a:rPr lang="en-US" sz="4000" dirty="0" smtClean="0"/>
              <a:t/>
            </a:r>
            <a:br>
              <a:rPr lang="en-US" sz="4000" dirty="0" smtClean="0"/>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4648200"/>
            <a:ext cx="6400800" cy="1143000"/>
          </a:xfrm>
        </p:spPr>
        <p:txBody>
          <a:bodyPr>
            <a:normAutofit/>
          </a:bodyPr>
          <a:lstStyle/>
          <a:p>
            <a:endParaRPr lang="en-US" sz="2800" b="1" dirty="0" smtClean="0">
              <a:solidFill>
                <a:schemeClr val="tx1"/>
              </a:solidFill>
              <a:effectLst>
                <a:outerShdw blurRad="38100" dist="38100" dir="2700000" algn="tl">
                  <a:srgbClr val="000000">
                    <a:alpha val="43137"/>
                  </a:srgbClr>
                </a:outerShdw>
              </a:effectLst>
              <a:latin typeface="Cambria" pitchFamily="18" charset="0"/>
            </a:endParaRPr>
          </a:p>
          <a:p>
            <a:r>
              <a:rPr lang="en-US" sz="2800" b="1" dirty="0" smtClean="0">
                <a:solidFill>
                  <a:schemeClr val="accent4">
                    <a:lumMod val="75000"/>
                  </a:schemeClr>
                </a:solidFill>
                <a:effectLst>
                  <a:outerShdw blurRad="38100" dist="38100" dir="2700000" algn="tl">
                    <a:srgbClr val="000000">
                      <a:alpha val="43137"/>
                    </a:srgbClr>
                  </a:outerShdw>
                </a:effectLst>
                <a:latin typeface="Cambria" pitchFamily="18" charset="0"/>
              </a:rPr>
              <a:t>December 18</a:t>
            </a:r>
            <a:r>
              <a:rPr lang="en-US" sz="2800" b="1" baseline="30000" dirty="0" smtClean="0">
                <a:solidFill>
                  <a:schemeClr val="accent4">
                    <a:lumMod val="75000"/>
                  </a:schemeClr>
                </a:solidFill>
                <a:effectLst>
                  <a:outerShdw blurRad="38100" dist="38100" dir="2700000" algn="tl">
                    <a:srgbClr val="000000">
                      <a:alpha val="43137"/>
                    </a:srgbClr>
                  </a:outerShdw>
                </a:effectLst>
                <a:latin typeface="Cambria" pitchFamily="18" charset="0"/>
              </a:rPr>
              <a:t>th</a:t>
            </a:r>
            <a:r>
              <a:rPr lang="en-US" sz="2800" b="1" dirty="0" smtClean="0">
                <a:solidFill>
                  <a:schemeClr val="accent4">
                    <a:lumMod val="75000"/>
                  </a:schemeClr>
                </a:solidFill>
                <a:effectLst>
                  <a:outerShdw blurRad="38100" dist="38100" dir="2700000" algn="tl">
                    <a:srgbClr val="000000">
                      <a:alpha val="43137"/>
                    </a:srgbClr>
                  </a:outerShdw>
                </a:effectLst>
                <a:latin typeface="Cambria" pitchFamily="18" charset="0"/>
              </a:rPr>
              <a:t>, 2014</a:t>
            </a:r>
          </a:p>
          <a:p>
            <a:endParaRPr lang="en-US" sz="2400" i="1" dirty="0" smtClean="0"/>
          </a:p>
        </p:txBody>
      </p:sp>
      <p:pic>
        <p:nvPicPr>
          <p:cNvPr id="1028" name="Picture 4" descr="C:\Users\Carsten\AppData\Local\Microsoft\Windows\Temporary Internet Files\Content.Outlook\C7JHV81H\065 (2).JPG"/>
          <p:cNvPicPr>
            <a:picLocks noChangeAspect="1" noChangeArrowheads="1"/>
          </p:cNvPicPr>
          <p:nvPr/>
        </p:nvPicPr>
        <p:blipFill>
          <a:blip r:embed="rId3" cstate="print"/>
          <a:srcRect/>
          <a:stretch>
            <a:fillRect/>
          </a:stretch>
        </p:blipFill>
        <p:spPr bwMode="auto">
          <a:xfrm>
            <a:off x="3429000" y="2209800"/>
            <a:ext cx="2038350" cy="2717800"/>
          </a:xfrm>
          <a:prstGeom prst="rect">
            <a:avLst/>
          </a:prstGeom>
          <a:ln>
            <a:solidFill>
              <a:schemeClr val="tx1"/>
            </a:solidFill>
          </a:ln>
          <a:effectLst>
            <a:outerShdw blurRad="292100" dist="139700" dir="2700000" algn="tl" rotWithShape="0">
              <a:srgbClr val="333333">
                <a:alpha val="65000"/>
              </a:srgbClr>
            </a:outerShdw>
          </a:effectLst>
        </p:spPr>
      </p:pic>
      <p:pic>
        <p:nvPicPr>
          <p:cNvPr id="8" name="Content Placeholder 10" descr="sally's Way, Truro 015.JPG"/>
          <p:cNvPicPr>
            <a:picLocks noChangeAspect="1"/>
          </p:cNvPicPr>
          <p:nvPr/>
        </p:nvPicPr>
        <p:blipFill>
          <a:blip r:embed="rId4" cstate="screen"/>
          <a:srcRect/>
          <a:stretch>
            <a:fillRect/>
          </a:stretch>
        </p:blipFill>
        <p:spPr>
          <a:xfrm>
            <a:off x="5943600" y="2514600"/>
            <a:ext cx="2751221" cy="2224391"/>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p:spPr>
      </p:pic>
      <p:pic>
        <p:nvPicPr>
          <p:cNvPr id="7" name="Picture 3" descr="C:\Users\Carsten\AppData\Local\Microsoft\Windows\Temporary Internet Files\Content.Outlook\C7JHV81H\11_7_2014 027.jpg"/>
          <p:cNvPicPr>
            <a:picLocks noChangeAspect="1" noChangeArrowheads="1"/>
          </p:cNvPicPr>
          <p:nvPr/>
        </p:nvPicPr>
        <p:blipFill>
          <a:blip r:embed="rId5" cstate="print"/>
          <a:srcRect/>
          <a:stretch>
            <a:fillRect/>
          </a:stretch>
        </p:blipFill>
        <p:spPr bwMode="auto">
          <a:xfrm>
            <a:off x="152400" y="2667000"/>
            <a:ext cx="2819400" cy="211455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Policy Recommendations</a:t>
            </a:r>
            <a:endParaRPr lang="en-US" dirty="0">
              <a:solidFill>
                <a:schemeClr val="accent4">
                  <a:lumMod val="75000"/>
                </a:schemeClr>
              </a:solidFill>
            </a:endParaRPr>
          </a:p>
        </p:txBody>
      </p:sp>
      <p:sp>
        <p:nvSpPr>
          <p:cNvPr id="3" name="Content Placeholder 2"/>
          <p:cNvSpPr>
            <a:spLocks noGrp="1"/>
          </p:cNvSpPr>
          <p:nvPr>
            <p:ph idx="1"/>
          </p:nvPr>
        </p:nvSpPr>
        <p:spPr>
          <a:xfrm>
            <a:off x="457200" y="1600200"/>
            <a:ext cx="8229600" cy="4724400"/>
          </a:xfrm>
        </p:spPr>
        <p:txBody>
          <a:bodyPr>
            <a:normAutofit/>
          </a:bodyPr>
          <a:lstStyle/>
          <a:p>
            <a:pPr>
              <a:buFont typeface="Arial" charset="0"/>
              <a:buChar char="•"/>
            </a:pPr>
            <a:r>
              <a:rPr lang="en-US" dirty="0" smtClean="0"/>
              <a:t>Establish an </a:t>
            </a:r>
          </a:p>
          <a:p>
            <a:pPr>
              <a:buNone/>
            </a:pPr>
            <a:r>
              <a:rPr lang="en-US" dirty="0" smtClean="0"/>
              <a:t>	Office of Rural Policy</a:t>
            </a:r>
          </a:p>
          <a:p>
            <a:pPr>
              <a:buFont typeface="Arial" charset="0"/>
              <a:buChar char="•"/>
            </a:pPr>
            <a:endParaRPr lang="en-US" dirty="0" smtClean="0"/>
          </a:p>
          <a:p>
            <a:pPr>
              <a:buFont typeface="Arial" charset="0"/>
              <a:buChar char="•"/>
            </a:pPr>
            <a:endParaRPr lang="en-US" dirty="0" smtClean="0"/>
          </a:p>
          <a:p>
            <a:r>
              <a:rPr lang="en-US" dirty="0" smtClean="0"/>
              <a:t>Facilitate &amp; support</a:t>
            </a:r>
          </a:p>
          <a:p>
            <a:pPr>
              <a:buNone/>
            </a:pPr>
            <a:r>
              <a:rPr lang="en-US" dirty="0" smtClean="0"/>
              <a:t> 	regional collaborations</a:t>
            </a:r>
          </a:p>
          <a:p>
            <a:pPr>
              <a:buNone/>
            </a:pPr>
            <a:r>
              <a:rPr lang="en-US" dirty="0" smtClean="0"/>
              <a:t>	to increase housing </a:t>
            </a:r>
          </a:p>
          <a:p>
            <a:pPr>
              <a:buNone/>
            </a:pPr>
            <a:r>
              <a:rPr lang="en-US" dirty="0" smtClean="0"/>
              <a:t>	affordability</a:t>
            </a:r>
          </a:p>
          <a:p>
            <a:pPr algn="ctr">
              <a:buNone/>
            </a:pPr>
            <a:endParaRPr lang="en-US" dirty="0" smtClean="0"/>
          </a:p>
          <a:p>
            <a:pPr>
              <a:buNone/>
            </a:pPr>
            <a:endParaRPr lang="en-US" dirty="0" smtClean="0"/>
          </a:p>
          <a:p>
            <a:pPr>
              <a:buNone/>
            </a:pPr>
            <a:endParaRPr lang="en-US" dirty="0" smtClean="0"/>
          </a:p>
          <a:p>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5A643927-E082-4595-8DB9-375538981878}" type="slidenum">
              <a:rPr lang="en-US" smtClean="0"/>
              <a:pPr/>
              <a:t>10</a:t>
            </a:fld>
            <a:endParaRPr lang="en-US"/>
          </a:p>
        </p:txBody>
      </p:sp>
      <p:pic>
        <p:nvPicPr>
          <p:cNvPr id="5" name="Picture 4" descr="photo 4.JPG"/>
          <p:cNvPicPr>
            <a:picLocks noChangeAspect="1"/>
          </p:cNvPicPr>
          <p:nvPr/>
        </p:nvPicPr>
        <p:blipFill>
          <a:blip r:embed="rId3" cstate="print"/>
          <a:stretch>
            <a:fillRect/>
          </a:stretch>
        </p:blipFill>
        <p:spPr>
          <a:xfrm>
            <a:off x="5105400" y="4114800"/>
            <a:ext cx="2853093" cy="2230876"/>
          </a:xfrm>
          <a:prstGeom prst="rect">
            <a:avLst/>
          </a:prstGeom>
          <a:ln>
            <a:solidFill>
              <a:schemeClr val="tx1"/>
            </a:solidFill>
          </a:ln>
          <a:effectLst>
            <a:outerShdw blurRad="292100" dist="139700" dir="2700000" algn="tl" rotWithShape="0">
              <a:srgbClr val="333333">
                <a:alpha val="65000"/>
              </a:srgbClr>
            </a:outerShdw>
          </a:effectLst>
        </p:spPr>
      </p:pic>
      <p:pic>
        <p:nvPicPr>
          <p:cNvPr id="10242" name="Picture 2" descr="http://www.massfiretrucks.com/State_House_1.jpg"/>
          <p:cNvPicPr>
            <a:picLocks noChangeAspect="1" noChangeArrowheads="1"/>
          </p:cNvPicPr>
          <p:nvPr/>
        </p:nvPicPr>
        <p:blipFill>
          <a:blip r:embed="rId4" cstate="print"/>
          <a:srcRect/>
          <a:stretch>
            <a:fillRect/>
          </a:stretch>
        </p:blipFill>
        <p:spPr bwMode="auto">
          <a:xfrm>
            <a:off x="5029200" y="1447800"/>
            <a:ext cx="2971800" cy="19812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Program Recommendations</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pPr algn="ctr"/>
            <a:r>
              <a:rPr lang="en-US" sz="3600" dirty="0" smtClean="0"/>
              <a:t>Small scale rental production program</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A643927-E082-4595-8DB9-375538981878}" type="slidenum">
              <a:rPr lang="en-US" smtClean="0"/>
              <a:pPr/>
              <a:t>11</a:t>
            </a:fld>
            <a:endParaRPr lang="en-US"/>
          </a:p>
        </p:txBody>
      </p:sp>
      <p:pic>
        <p:nvPicPr>
          <p:cNvPr id="5" name="Picture 4" descr="Hiliside Lamb Roast diners and chatting.JPG"/>
          <p:cNvPicPr>
            <a:picLocks noChangeAspect="1"/>
          </p:cNvPicPr>
          <p:nvPr/>
        </p:nvPicPr>
        <p:blipFill>
          <a:blip r:embed="rId3" cstate="print">
            <a:lum bright="10000" contrast="10000"/>
          </a:blip>
          <a:stretch>
            <a:fillRect/>
          </a:stretch>
        </p:blipFill>
        <p:spPr>
          <a:xfrm>
            <a:off x="4648200" y="2590800"/>
            <a:ext cx="4038600" cy="302895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northampton#4.jpg"/>
          <p:cNvPicPr>
            <a:picLocks noChangeAspect="1"/>
          </p:cNvPicPr>
          <p:nvPr/>
        </p:nvPicPr>
        <p:blipFill>
          <a:blip r:embed="rId4" cstate="print"/>
          <a:stretch>
            <a:fillRect/>
          </a:stretch>
        </p:blipFill>
        <p:spPr>
          <a:xfrm>
            <a:off x="304800" y="2819400"/>
            <a:ext cx="3886200" cy="2580727"/>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Program Recommendations</a:t>
            </a:r>
            <a:endParaRPr lang="en-US" dirty="0">
              <a:solidFill>
                <a:schemeClr val="accent4">
                  <a:lumMod val="75000"/>
                </a:schemeClr>
              </a:solidFill>
            </a:endParaRPr>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Community Development Block Grant (CDBG) </a:t>
            </a:r>
          </a:p>
          <a:p>
            <a:r>
              <a:rPr lang="en-US" dirty="0" smtClean="0"/>
              <a:t>Dedicate greater level of resources</a:t>
            </a:r>
          </a:p>
          <a:p>
            <a:pPr>
              <a:buNone/>
            </a:pPr>
            <a:r>
              <a:rPr lang="en-US" dirty="0" smtClean="0"/>
              <a:t> 	for rehabilitation</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New and flexible state &amp; federal financing mechanisms for water &amp; sewer infrastructure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A643927-E082-4595-8DB9-375538981878}" type="slidenum">
              <a:rPr lang="en-US" smtClean="0"/>
              <a:pPr/>
              <a:t>12</a:t>
            </a:fld>
            <a:endParaRPr lang="en-US"/>
          </a:p>
        </p:txBody>
      </p:sp>
      <p:pic>
        <p:nvPicPr>
          <p:cNvPr id="5" name="Picture 4" descr="205 Summer Street  Before Photo Exterior.JPG"/>
          <p:cNvPicPr>
            <a:picLocks noChangeAspect="1"/>
          </p:cNvPicPr>
          <p:nvPr/>
        </p:nvPicPr>
        <p:blipFill>
          <a:blip r:embed="rId3" cstate="print"/>
          <a:stretch>
            <a:fillRect/>
          </a:stretch>
        </p:blipFill>
        <p:spPr>
          <a:xfrm>
            <a:off x="1447800" y="3451953"/>
            <a:ext cx="2514600" cy="1757164"/>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205 summer street  new bedford  ext 3.19.12.jpg"/>
          <p:cNvPicPr>
            <a:picLocks noChangeAspect="1"/>
          </p:cNvPicPr>
          <p:nvPr/>
        </p:nvPicPr>
        <p:blipFill>
          <a:blip r:embed="rId4" cstate="print"/>
          <a:stretch>
            <a:fillRect/>
          </a:stretch>
        </p:blipFill>
        <p:spPr>
          <a:xfrm>
            <a:off x="5029200" y="3203448"/>
            <a:ext cx="2438400" cy="2028749"/>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Thank you to our Partners</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sz="2800" dirty="0" smtClean="0"/>
              <a:t>Department of Housing and Community Development (DHCD)</a:t>
            </a:r>
          </a:p>
          <a:p>
            <a:r>
              <a:rPr lang="en-US" sz="2800" dirty="0" smtClean="0"/>
              <a:t>MA Association of CDC’s (MACDC)</a:t>
            </a:r>
          </a:p>
          <a:p>
            <a:r>
              <a:rPr lang="en-US" sz="2800" dirty="0" smtClean="0"/>
              <a:t>Citizens Housing and Planning Assoc. (CHAPA)</a:t>
            </a:r>
          </a:p>
          <a:p>
            <a:r>
              <a:rPr lang="en-US" sz="2800" dirty="0" smtClean="0"/>
              <a:t>Community Econ Dev Assistance Corp (CEDAC)</a:t>
            </a:r>
          </a:p>
          <a:p>
            <a:r>
              <a:rPr lang="en-US" sz="2800" dirty="0" smtClean="0"/>
              <a:t>Regional Housing Network(RHN</a:t>
            </a:r>
            <a:r>
              <a:rPr lang="en-US" dirty="0" smtClean="0"/>
              <a:t>)</a:t>
            </a:r>
          </a:p>
          <a:p>
            <a:r>
              <a:rPr lang="en-US" sz="2800" dirty="0" smtClean="0"/>
              <a:t>Regional planning agencies, local CDCs &amp; non-profits, and municipal officials</a:t>
            </a:r>
          </a:p>
        </p:txBody>
      </p:sp>
      <p:sp>
        <p:nvSpPr>
          <p:cNvPr id="4" name="Slide Number Placeholder 3"/>
          <p:cNvSpPr>
            <a:spLocks noGrp="1"/>
          </p:cNvSpPr>
          <p:nvPr>
            <p:ph type="sldNum" sz="quarter" idx="12"/>
          </p:nvPr>
        </p:nvSpPr>
        <p:spPr/>
        <p:txBody>
          <a:bodyPr/>
          <a:lstStyle/>
          <a:p>
            <a:fld id="{5A643927-E082-4595-8DB9-375538981878}" type="slidenum">
              <a:rPr lang="en-US" smtClean="0"/>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75000"/>
                  </a:schemeClr>
                </a:solidFill>
              </a:rPr>
              <a:t>Mass. Housing Partnership</a:t>
            </a:r>
            <a:endParaRPr lang="en-US" dirty="0">
              <a:solidFill>
                <a:schemeClr val="accent4">
                  <a:lumMod val="75000"/>
                </a:schemeClr>
              </a:solidFill>
            </a:endParaRPr>
          </a:p>
        </p:txBody>
      </p:sp>
      <p:sp>
        <p:nvSpPr>
          <p:cNvPr id="3075" name="Rectangle 3"/>
          <p:cNvSpPr>
            <a:spLocks noGrp="1" noChangeArrowheads="1"/>
          </p:cNvSpPr>
          <p:nvPr>
            <p:ph idx="1"/>
          </p:nvPr>
        </p:nvSpPr>
        <p:spPr>
          <a:xfrm>
            <a:off x="457200" y="1600200"/>
            <a:ext cx="8229600" cy="4953000"/>
          </a:xfrm>
        </p:spPr>
        <p:txBody>
          <a:bodyPr>
            <a:normAutofit/>
          </a:bodyPr>
          <a:lstStyle/>
          <a:p>
            <a:pPr marL="0" indent="0" eaLnBrk="1" hangingPunct="1">
              <a:lnSpc>
                <a:spcPct val="90000"/>
              </a:lnSpc>
              <a:spcBef>
                <a:spcPct val="0"/>
              </a:spcBef>
              <a:buFontTx/>
              <a:buNone/>
              <a:defRPr/>
            </a:pPr>
            <a:endParaRPr lang="en-US" sz="2400" dirty="0" smtClean="0"/>
          </a:p>
          <a:p>
            <a:pPr marL="0" indent="0" eaLnBrk="1" hangingPunct="1">
              <a:lnSpc>
                <a:spcPct val="90000"/>
              </a:lnSpc>
              <a:spcBef>
                <a:spcPct val="0"/>
              </a:spcBef>
              <a:buFontTx/>
              <a:buNone/>
              <a:defRPr/>
            </a:pPr>
            <a:endParaRPr lang="en-US" sz="2400" dirty="0" smtClean="0"/>
          </a:p>
          <a:p>
            <a:pPr algn="ctr">
              <a:buNone/>
            </a:pPr>
            <a:r>
              <a:rPr lang="en-US" sz="3600" dirty="0" smtClean="0">
                <a:effectLst>
                  <a:outerShdw blurRad="38100" dist="38100" dir="2700000" algn="tl">
                    <a:srgbClr val="000000">
                      <a:alpha val="43137"/>
                    </a:srgbClr>
                  </a:outerShdw>
                </a:effectLst>
              </a:rPr>
              <a:t>MHP is a self-supporting public nonprofit organization that works with state government and with business, civic and community leaders to increase the supply of affordable housing across the Commonwealth.</a:t>
            </a:r>
          </a:p>
          <a:p>
            <a:pPr algn="ctr">
              <a:buNone/>
            </a:pPr>
            <a:r>
              <a:rPr lang="en-US" dirty="0" smtClean="0"/>
              <a:t> </a:t>
            </a:r>
          </a:p>
          <a:p>
            <a:pPr marL="0" indent="0" eaLnBrk="1" hangingPunct="1">
              <a:lnSpc>
                <a:spcPct val="90000"/>
              </a:lnSpc>
              <a:spcBef>
                <a:spcPct val="5000"/>
              </a:spcBef>
              <a:buFontTx/>
              <a:buNone/>
              <a:defRPr/>
            </a:pPr>
            <a:endParaRPr lang="en-US" sz="2800" b="1" dirty="0" smtClean="0"/>
          </a:p>
        </p:txBody>
      </p:sp>
      <p:sp>
        <p:nvSpPr>
          <p:cNvPr id="6" name="Slide Number Placeholder 5"/>
          <p:cNvSpPr>
            <a:spLocks noGrp="1"/>
          </p:cNvSpPr>
          <p:nvPr>
            <p:ph type="sldNum" sz="quarter" idx="12"/>
          </p:nvPr>
        </p:nvSpPr>
        <p:spPr/>
        <p:txBody>
          <a:bodyPr/>
          <a:lstStyle/>
          <a:p>
            <a:fld id="{5A643927-E082-4595-8DB9-375538981878}"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Rural Initiative Approach</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smtClean="0"/>
              <a:t>Listening tour</a:t>
            </a:r>
          </a:p>
          <a:p>
            <a:r>
              <a:rPr lang="en-US" dirty="0" smtClean="0"/>
              <a:t>Research and data collection</a:t>
            </a:r>
          </a:p>
          <a:p>
            <a:r>
              <a:rPr lang="en-US" dirty="0" smtClean="0"/>
              <a:t>Investigate best practices from other states</a:t>
            </a:r>
          </a:p>
          <a:p>
            <a:r>
              <a:rPr lang="en-US" dirty="0" smtClean="0"/>
              <a:t>Steering committee</a:t>
            </a:r>
            <a:endParaRPr lang="en-US" dirty="0"/>
          </a:p>
        </p:txBody>
      </p:sp>
      <p:sp>
        <p:nvSpPr>
          <p:cNvPr id="4" name="Slide Number Placeholder 3"/>
          <p:cNvSpPr>
            <a:spLocks noGrp="1"/>
          </p:cNvSpPr>
          <p:nvPr>
            <p:ph type="sldNum" sz="quarter" idx="12"/>
          </p:nvPr>
        </p:nvSpPr>
        <p:spPr/>
        <p:txBody>
          <a:bodyPr/>
          <a:lstStyle/>
          <a:p>
            <a:fld id="{5A643927-E082-4595-8DB9-375538981878}" type="slidenum">
              <a:rPr lang="en-US" smtClean="0"/>
              <a:pPr/>
              <a:t>3</a:t>
            </a:fld>
            <a:endParaRPr lang="en-US"/>
          </a:p>
        </p:txBody>
      </p:sp>
      <p:pic>
        <p:nvPicPr>
          <p:cNvPr id="5" name="Picture 4" descr="4.JPG"/>
          <p:cNvPicPr>
            <a:picLocks noChangeAspect="1"/>
          </p:cNvPicPr>
          <p:nvPr/>
        </p:nvPicPr>
        <p:blipFill>
          <a:blip r:embed="rId3" cstate="print">
            <a:lum bright="-10000" contrast="10000"/>
          </a:blip>
          <a:stretch>
            <a:fillRect/>
          </a:stretch>
        </p:blipFill>
        <p:spPr>
          <a:xfrm>
            <a:off x="609600" y="4114800"/>
            <a:ext cx="3276600" cy="2457450"/>
          </a:xfrm>
          <a:prstGeom prst="rect">
            <a:avLst/>
          </a:prstGeom>
          <a:ln w="9525">
            <a:solidFill>
              <a:schemeClr val="tx1"/>
            </a:solidFill>
          </a:ln>
          <a:effectLst>
            <a:outerShdw blurRad="292100" dist="139700" dir="2700000" algn="tl" rotWithShape="0">
              <a:srgbClr val="333333">
                <a:alpha val="65000"/>
              </a:srgbClr>
            </a:outerShdw>
          </a:effectLst>
        </p:spPr>
      </p:pic>
      <p:pic>
        <p:nvPicPr>
          <p:cNvPr id="6" name="Picture 5" descr="IMG_0203.JPG"/>
          <p:cNvPicPr>
            <a:picLocks noChangeAspect="1"/>
          </p:cNvPicPr>
          <p:nvPr/>
        </p:nvPicPr>
        <p:blipFill>
          <a:blip r:embed="rId4" cstate="print">
            <a:lum bright="10000" contrast="20000"/>
          </a:blip>
          <a:stretch>
            <a:fillRect/>
          </a:stretch>
        </p:blipFill>
        <p:spPr>
          <a:xfrm>
            <a:off x="4648200" y="3962400"/>
            <a:ext cx="3581400" cy="2686050"/>
          </a:xfrm>
          <a:prstGeom prst="rect">
            <a:avLst/>
          </a:prstGeom>
          <a:ln w="952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75000"/>
                  </a:schemeClr>
                </a:solidFill>
              </a:rPr>
              <a:t>What’s affecting rural housing?</a:t>
            </a:r>
            <a:endParaRPr lang="en-US" dirty="0">
              <a:solidFill>
                <a:schemeClr val="accent4">
                  <a:lumMod val="75000"/>
                </a:schemeClr>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Job losses and underemployment</a:t>
            </a:r>
          </a:p>
          <a:p>
            <a:endParaRPr lang="en-US" dirty="0" smtClean="0"/>
          </a:p>
          <a:p>
            <a:r>
              <a:rPr lang="en-US" dirty="0" smtClean="0"/>
              <a:t>Rapid increase in elderly population</a:t>
            </a:r>
          </a:p>
          <a:p>
            <a:endParaRPr lang="en-US" dirty="0" smtClean="0"/>
          </a:p>
          <a:p>
            <a:r>
              <a:rPr lang="en-US" dirty="0" smtClean="0"/>
              <a:t>Second home market pressures in some regions</a:t>
            </a:r>
          </a:p>
          <a:p>
            <a:endParaRPr lang="en-US" dirty="0" smtClean="0"/>
          </a:p>
          <a:p>
            <a:r>
              <a:rPr lang="en-US" dirty="0" smtClean="0"/>
              <a:t>Policies and programs that don’t recognize unique challenges</a:t>
            </a:r>
          </a:p>
          <a:p>
            <a:pPr>
              <a:buNone/>
            </a:pPr>
            <a:endParaRPr lang="en-US" dirty="0" smtClean="0"/>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A643927-E082-4595-8DB9-37553898187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Rural MA Challenges</a:t>
            </a:r>
            <a:endParaRPr lang="en-US" dirty="0">
              <a:solidFill>
                <a:schemeClr val="accent4">
                  <a:lumMod val="75000"/>
                </a:schemeClr>
              </a:solidFill>
            </a:endParaRPr>
          </a:p>
        </p:txBody>
      </p:sp>
      <p:sp>
        <p:nvSpPr>
          <p:cNvPr id="3" name="Content Placeholder 2"/>
          <p:cNvSpPr>
            <a:spLocks noGrp="1"/>
          </p:cNvSpPr>
          <p:nvPr>
            <p:ph idx="1"/>
          </p:nvPr>
        </p:nvSpPr>
        <p:spPr>
          <a:xfrm>
            <a:off x="457200" y="1676400"/>
            <a:ext cx="8686800" cy="4876800"/>
          </a:xfrm>
        </p:spPr>
        <p:txBody>
          <a:bodyPr>
            <a:noAutofit/>
          </a:bodyPr>
          <a:lstStyle/>
          <a:p>
            <a:pPr>
              <a:buNone/>
            </a:pPr>
            <a:r>
              <a:rPr lang="en-US" dirty="0" smtClean="0"/>
              <a:t>The Four </a:t>
            </a:r>
            <a:r>
              <a:rPr lang="en-US" b="1" dirty="0" smtClean="0">
                <a:effectLst>
                  <a:outerShdw blurRad="38100" dist="38100" dir="2700000" algn="tl">
                    <a:srgbClr val="000000">
                      <a:alpha val="43137"/>
                    </a:srgbClr>
                  </a:outerShdw>
                </a:effectLst>
              </a:rPr>
              <a:t>I</a:t>
            </a:r>
            <a:r>
              <a:rPr lang="en-US" dirty="0" smtClean="0"/>
              <a:t>’s</a:t>
            </a:r>
          </a:p>
          <a:p>
            <a:pPr lvl="2"/>
            <a:r>
              <a:rPr lang="en-US" sz="3600" b="1" dirty="0" smtClean="0">
                <a:effectLst>
                  <a:outerShdw blurRad="38100" dist="38100" dir="2700000" algn="tl">
                    <a:srgbClr val="000000">
                      <a:alpha val="43137"/>
                    </a:srgbClr>
                  </a:outerShdw>
                </a:effectLst>
              </a:rPr>
              <a:t>I</a:t>
            </a:r>
            <a:r>
              <a:rPr lang="en-US" sz="3600" dirty="0" smtClean="0"/>
              <a:t>solation</a:t>
            </a:r>
          </a:p>
          <a:p>
            <a:pPr lvl="2"/>
            <a:r>
              <a:rPr lang="en-US" sz="3600" b="1" dirty="0" smtClean="0">
                <a:effectLst>
                  <a:outerShdw blurRad="38100" dist="38100" dir="2700000" algn="tl">
                    <a:srgbClr val="000000">
                      <a:alpha val="43137"/>
                    </a:srgbClr>
                  </a:outerShdw>
                </a:effectLst>
              </a:rPr>
              <a:t>I</a:t>
            </a:r>
            <a:r>
              <a:rPr lang="en-US" sz="3600" dirty="0" smtClean="0"/>
              <a:t>nfrastructure</a:t>
            </a:r>
          </a:p>
          <a:p>
            <a:pPr lvl="2"/>
            <a:r>
              <a:rPr lang="en-US" sz="3600" b="1" dirty="0" smtClean="0">
                <a:effectLst>
                  <a:outerShdw blurRad="38100" dist="38100" dir="2700000" algn="tl">
                    <a:srgbClr val="000000">
                      <a:alpha val="43137"/>
                    </a:srgbClr>
                  </a:outerShdw>
                </a:effectLst>
              </a:rPr>
              <a:t>I</a:t>
            </a:r>
            <a:r>
              <a:rPr lang="en-US" sz="3600" dirty="0" smtClean="0"/>
              <a:t>ncome</a:t>
            </a:r>
          </a:p>
          <a:p>
            <a:pPr lvl="2"/>
            <a:r>
              <a:rPr lang="en-US" sz="3600" b="1" dirty="0" smtClean="0">
                <a:effectLst>
                  <a:outerShdw blurRad="38100" dist="38100" dir="2700000" algn="tl">
                    <a:srgbClr val="000000">
                      <a:alpha val="43137"/>
                    </a:srgbClr>
                  </a:outerShdw>
                </a:effectLst>
              </a:rPr>
              <a:t>I</a:t>
            </a:r>
            <a:r>
              <a:rPr lang="en-US" sz="3600" dirty="0" smtClean="0"/>
              <a:t>nvestment </a:t>
            </a:r>
          </a:p>
          <a:p>
            <a:pPr lvl="2">
              <a:buNone/>
            </a:pPr>
            <a:endParaRPr lang="en-US" sz="3600" dirty="0"/>
          </a:p>
        </p:txBody>
      </p:sp>
      <p:sp>
        <p:nvSpPr>
          <p:cNvPr id="4" name="Slide Number Placeholder 3"/>
          <p:cNvSpPr>
            <a:spLocks noGrp="1"/>
          </p:cNvSpPr>
          <p:nvPr>
            <p:ph type="sldNum" sz="quarter" idx="12"/>
          </p:nvPr>
        </p:nvSpPr>
        <p:spPr/>
        <p:txBody>
          <a:bodyPr/>
          <a:lstStyle/>
          <a:p>
            <a:fld id="{5A643927-E082-4595-8DB9-375538981878}" type="slidenum">
              <a:rPr lang="en-US" smtClean="0"/>
              <a:pPr/>
              <a:t>5</a:t>
            </a:fld>
            <a:endParaRPr lang="en-US"/>
          </a:p>
        </p:txBody>
      </p:sp>
      <p:pic>
        <p:nvPicPr>
          <p:cNvPr id="5" name="Picture 3" descr="C:\Users\Carsten\AppData\Local\Microsoft\Windows\Temporary Internet Files\Content.Outlook\C7JHV81H\IMG_0835.JPG"/>
          <p:cNvPicPr>
            <a:picLocks noChangeAspect="1" noChangeArrowheads="1"/>
          </p:cNvPicPr>
          <p:nvPr/>
        </p:nvPicPr>
        <p:blipFill>
          <a:blip r:embed="rId3" cstate="print"/>
          <a:srcRect/>
          <a:stretch>
            <a:fillRect/>
          </a:stretch>
        </p:blipFill>
        <p:spPr bwMode="auto">
          <a:xfrm rot="5400000">
            <a:off x="4387850" y="2317750"/>
            <a:ext cx="4521200" cy="3390900"/>
          </a:xfrm>
          <a:prstGeom prst="rect">
            <a:avLst/>
          </a:prstGeom>
          <a:ln w="952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Isolation</a:t>
            </a: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5A643927-E082-4595-8DB9-375538981878}" type="slidenum">
              <a:rPr lang="en-US" smtClean="0"/>
              <a:pPr/>
              <a:t>6</a:t>
            </a:fld>
            <a:endParaRPr lang="en-US"/>
          </a:p>
        </p:txBody>
      </p:sp>
      <p:pic>
        <p:nvPicPr>
          <p:cNvPr id="7" name="Picture 6"/>
          <p:cNvPicPr/>
          <p:nvPr/>
        </p:nvPicPr>
        <p:blipFill>
          <a:blip r:embed="rId3" cstate="print"/>
          <a:srcRect/>
          <a:stretch>
            <a:fillRect/>
          </a:stretch>
        </p:blipFill>
        <p:spPr bwMode="auto">
          <a:xfrm>
            <a:off x="1066800" y="1219200"/>
            <a:ext cx="6934200" cy="548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Infrastructure</a:t>
            </a: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5A643927-E082-4595-8DB9-375538981878}" type="slidenum">
              <a:rPr lang="en-US" smtClean="0"/>
              <a:pPr/>
              <a:t>7</a:t>
            </a:fld>
            <a:endParaRPr lang="en-US"/>
          </a:p>
        </p:txBody>
      </p:sp>
      <p:pic>
        <p:nvPicPr>
          <p:cNvPr id="5" name="Picture 4"/>
          <p:cNvPicPr/>
          <p:nvPr/>
        </p:nvPicPr>
        <p:blipFill>
          <a:blip r:embed="rId3" cstate="print"/>
          <a:srcRect/>
          <a:stretch>
            <a:fillRect/>
          </a:stretch>
        </p:blipFill>
        <p:spPr bwMode="auto">
          <a:xfrm>
            <a:off x="1066800" y="1219200"/>
            <a:ext cx="7086600" cy="5486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Income</a:t>
            </a: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5A643927-E082-4595-8DB9-375538981878}" type="slidenum">
              <a:rPr lang="en-US" smtClean="0"/>
              <a:pPr/>
              <a:t>8</a:t>
            </a:fld>
            <a:endParaRPr lang="en-US"/>
          </a:p>
        </p:txBody>
      </p:sp>
      <p:pic>
        <p:nvPicPr>
          <p:cNvPr id="6" name="Picture 5"/>
          <p:cNvPicPr/>
          <p:nvPr/>
        </p:nvPicPr>
        <p:blipFill>
          <a:blip r:embed="rId3" cstate="print"/>
          <a:srcRect/>
          <a:stretch>
            <a:fillRect/>
          </a:stretch>
        </p:blipFill>
        <p:spPr bwMode="auto">
          <a:xfrm>
            <a:off x="990600" y="1219200"/>
            <a:ext cx="7315200" cy="54054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Investment</a:t>
            </a:r>
            <a:endParaRPr lang="en-US" dirty="0">
              <a:solidFill>
                <a:schemeClr val="accent4">
                  <a:lumMod val="75000"/>
                </a:schemeClr>
              </a:solidFill>
            </a:endParaRPr>
          </a:p>
        </p:txBody>
      </p:sp>
      <p:sp>
        <p:nvSpPr>
          <p:cNvPr id="3" name="Content Placeholder 2"/>
          <p:cNvSpPr>
            <a:spLocks noGrp="1"/>
          </p:cNvSpPr>
          <p:nvPr>
            <p:ph idx="1"/>
          </p:nvPr>
        </p:nvSpPr>
        <p:spPr>
          <a:xfrm>
            <a:off x="0" y="1295400"/>
            <a:ext cx="9144000" cy="5059363"/>
          </a:xfrm>
        </p:spPr>
        <p:txBody>
          <a:bodyPr>
            <a:normAutofit/>
          </a:bodyPr>
          <a:lstStyle/>
          <a:p>
            <a:pPr marL="119063" indent="0" algn="ctr">
              <a:buNone/>
            </a:pPr>
            <a:r>
              <a:rPr lang="en-US" sz="2800" dirty="0" smtClean="0">
                <a:effectLst>
                  <a:outerShdw blurRad="38100" dist="38100" dir="2700000" algn="tl">
                    <a:srgbClr val="000000">
                      <a:alpha val="43137"/>
                    </a:srgbClr>
                  </a:outerShdw>
                </a:effectLst>
              </a:rPr>
              <a:t>Need for additional investment in human and “hard” capital</a:t>
            </a:r>
          </a:p>
          <a:p>
            <a:pPr marL="119063" indent="0">
              <a:buNone/>
            </a:pPr>
            <a:endParaRPr lang="en-US" sz="2800" dirty="0"/>
          </a:p>
        </p:txBody>
      </p:sp>
      <p:sp>
        <p:nvSpPr>
          <p:cNvPr id="4" name="Slide Number Placeholder 3"/>
          <p:cNvSpPr>
            <a:spLocks noGrp="1"/>
          </p:cNvSpPr>
          <p:nvPr>
            <p:ph type="sldNum" sz="quarter" idx="12"/>
          </p:nvPr>
        </p:nvSpPr>
        <p:spPr/>
        <p:txBody>
          <a:bodyPr/>
          <a:lstStyle/>
          <a:p>
            <a:fld id="{5A643927-E082-4595-8DB9-375538981878}" type="slidenum">
              <a:rPr lang="en-US" smtClean="0"/>
              <a:pPr/>
              <a:t>9</a:t>
            </a:fld>
            <a:endParaRPr lang="en-US" dirty="0"/>
          </a:p>
        </p:txBody>
      </p:sp>
      <p:pic>
        <p:nvPicPr>
          <p:cNvPr id="9" name="Picture 8"/>
          <p:cNvPicPr/>
          <p:nvPr/>
        </p:nvPicPr>
        <p:blipFill>
          <a:blip r:embed="rId3" cstate="screen">
            <a:lum contrast="2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a:blip>
          <a:stretch>
            <a:fillRect/>
          </a:stretch>
        </p:blipFill>
        <p:spPr>
          <a:xfrm>
            <a:off x="228600" y="2057400"/>
            <a:ext cx="2590800" cy="1981200"/>
          </a:xfrm>
          <a:prstGeom prst="rect">
            <a:avLst/>
          </a:prstGeom>
          <a:ln w="9525">
            <a:solidFill>
              <a:schemeClr val="tx1"/>
            </a:solidFill>
          </a:ln>
          <a:effectLst>
            <a:outerShdw blurRad="292100" dist="139700" dir="2700000" algn="tl" rotWithShape="0">
              <a:srgbClr val="333333">
                <a:alpha val="65000"/>
              </a:srgbClr>
            </a:outerShdw>
          </a:effectLst>
        </p:spPr>
      </p:pic>
      <p:pic>
        <p:nvPicPr>
          <p:cNvPr id="6" name="Picture 5" descr="tty2012_57_yrs_old.jpg"/>
          <p:cNvPicPr>
            <a:picLocks noChangeAspect="1"/>
          </p:cNvPicPr>
          <p:nvPr/>
        </p:nvPicPr>
        <p:blipFill>
          <a:blip r:embed="rId4" cstate="print"/>
          <a:stretch>
            <a:fillRect/>
          </a:stretch>
        </p:blipFill>
        <p:spPr>
          <a:xfrm>
            <a:off x="6248400" y="1981200"/>
            <a:ext cx="2519705" cy="197106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TyTyTy_2009_45_yrs_old.jpg"/>
          <p:cNvPicPr>
            <a:picLocks noChangeAspect="1"/>
          </p:cNvPicPr>
          <p:nvPr/>
        </p:nvPicPr>
        <p:blipFill>
          <a:blip r:embed="rId5" cstate="print"/>
          <a:srcRect l="4274" t="3571" r="1694" b="3571"/>
          <a:stretch>
            <a:fillRect/>
          </a:stretch>
        </p:blipFill>
        <p:spPr>
          <a:xfrm>
            <a:off x="4495800" y="1981200"/>
            <a:ext cx="1676400" cy="1981200"/>
          </a:xfrm>
          <a:prstGeom prst="rect">
            <a:avLst/>
          </a:prstGeom>
          <a:ln w="9525">
            <a:solidFill>
              <a:schemeClr val="tx1"/>
            </a:solidFill>
          </a:ln>
          <a:effectLst>
            <a:outerShdw blurRad="292100" dist="139700" dir="2700000" algn="tl" rotWithShape="0">
              <a:srgbClr val="333333">
                <a:alpha val="65000"/>
              </a:srgbClr>
            </a:outerShdw>
          </a:effectLst>
        </p:spPr>
      </p:pic>
      <p:pic>
        <p:nvPicPr>
          <p:cNvPr id="2050" name="Picture 2" descr="C:\Users\Carsten\AppData\Local\Microsoft\Windows\Temporary Internet Files\Content.Outlook\C7JHV81H\062 (2).JPG"/>
          <p:cNvPicPr>
            <a:picLocks noChangeAspect="1" noChangeArrowheads="1"/>
          </p:cNvPicPr>
          <p:nvPr/>
        </p:nvPicPr>
        <p:blipFill>
          <a:blip r:embed="rId6" cstate="print">
            <a:lum bright="10000" contrast="10000"/>
          </a:blip>
          <a:srcRect/>
          <a:stretch>
            <a:fillRect/>
          </a:stretch>
        </p:blipFill>
        <p:spPr bwMode="auto">
          <a:xfrm>
            <a:off x="2971800" y="4114800"/>
            <a:ext cx="2971800" cy="2228850"/>
          </a:xfrm>
          <a:prstGeom prst="rect">
            <a:avLst/>
          </a:prstGeom>
          <a:ln w="9525">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228600" y="4191000"/>
            <a:ext cx="2590800" cy="923330"/>
          </a:xfrm>
          <a:prstGeom prst="rect">
            <a:avLst/>
          </a:prstGeom>
          <a:noFill/>
        </p:spPr>
        <p:txBody>
          <a:bodyPr wrap="square" rtlCol="0">
            <a:spAutoFit/>
          </a:bodyPr>
          <a:lstStyle/>
          <a:p>
            <a:r>
              <a:rPr lang="en-US" b="1" dirty="0" smtClean="0"/>
              <a:t>House in need of rehabilitation in Berkshire County</a:t>
            </a:r>
            <a:endParaRPr lang="en-US" b="1" dirty="0"/>
          </a:p>
        </p:txBody>
      </p:sp>
      <p:sp>
        <p:nvSpPr>
          <p:cNvPr id="12" name="TextBox 11"/>
          <p:cNvSpPr txBox="1"/>
          <p:nvPr/>
        </p:nvSpPr>
        <p:spPr>
          <a:xfrm>
            <a:off x="2895600" y="6324600"/>
            <a:ext cx="3429000" cy="369332"/>
          </a:xfrm>
          <a:prstGeom prst="rect">
            <a:avLst/>
          </a:prstGeom>
          <a:noFill/>
        </p:spPr>
        <p:txBody>
          <a:bodyPr wrap="square" rtlCol="0">
            <a:spAutoFit/>
          </a:bodyPr>
          <a:lstStyle/>
          <a:p>
            <a:r>
              <a:rPr lang="en-US" b="1" dirty="0" smtClean="0"/>
              <a:t>Closed mill in Worcester County</a:t>
            </a:r>
            <a:endParaRPr lang="en-US" b="1" dirty="0"/>
          </a:p>
        </p:txBody>
      </p:sp>
      <p:sp>
        <p:nvSpPr>
          <p:cNvPr id="13" name="TextBox 12"/>
          <p:cNvSpPr txBox="1"/>
          <p:nvPr/>
        </p:nvSpPr>
        <p:spPr>
          <a:xfrm>
            <a:off x="6324600" y="4114800"/>
            <a:ext cx="3048000" cy="646331"/>
          </a:xfrm>
          <a:prstGeom prst="rect">
            <a:avLst/>
          </a:prstGeom>
          <a:noFill/>
        </p:spPr>
        <p:txBody>
          <a:bodyPr wrap="square" rtlCol="0">
            <a:spAutoFit/>
          </a:bodyPr>
          <a:lstStyle/>
          <a:p>
            <a:r>
              <a:rPr lang="en-US" b="1" dirty="0" smtClean="0"/>
              <a:t>Ty, housing recipient in Franklin County</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3697</TotalTime>
  <Words>1096</Words>
  <Application>Microsoft Office PowerPoint</Application>
  <PresentationFormat>On-screen Show (4:3)</PresentationFormat>
  <Paragraphs>164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MHP’s Rural Housing Initiative  Findings and Recommendations    </vt:lpstr>
      <vt:lpstr>Mass. Housing Partnership</vt:lpstr>
      <vt:lpstr>Rural Initiative Approach</vt:lpstr>
      <vt:lpstr>What’s affecting rural housing?</vt:lpstr>
      <vt:lpstr>Rural MA Challenges</vt:lpstr>
      <vt:lpstr>Isolation</vt:lpstr>
      <vt:lpstr>Infrastructure</vt:lpstr>
      <vt:lpstr>Income</vt:lpstr>
      <vt:lpstr>Investment</vt:lpstr>
      <vt:lpstr>Policy Recommendations</vt:lpstr>
      <vt:lpstr>Program Recommendations</vt:lpstr>
      <vt:lpstr>Program Recommendations</vt:lpstr>
      <vt:lpstr>Thank you to our Partners</vt:lpstr>
    </vt:vector>
  </TitlesOfParts>
  <Company>Massachusetts Housing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Carsten Snow</dc:creator>
  <cp:lastModifiedBy>Carsten Snow</cp:lastModifiedBy>
  <cp:revision>274</cp:revision>
  <dcterms:created xsi:type="dcterms:W3CDTF">2014-09-09T13:35:01Z</dcterms:created>
  <dcterms:modified xsi:type="dcterms:W3CDTF">2014-12-17T22:25:56Z</dcterms:modified>
</cp:coreProperties>
</file>