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8" r:id="rId5"/>
    <p:sldId id="275" r:id="rId6"/>
    <p:sldId id="276" r:id="rId7"/>
    <p:sldId id="277" r:id="rId8"/>
    <p:sldId id="274" r:id="rId9"/>
    <p:sldId id="294" r:id="rId10"/>
    <p:sldId id="295" r:id="rId11"/>
    <p:sldId id="296" r:id="rId12"/>
    <p:sldId id="297" r:id="rId13"/>
    <p:sldId id="308" r:id="rId14"/>
    <p:sldId id="287" r:id="rId15"/>
    <p:sldId id="288" r:id="rId16"/>
    <p:sldId id="290" r:id="rId17"/>
    <p:sldId id="304" r:id="rId18"/>
    <p:sldId id="309" r:id="rId19"/>
    <p:sldId id="289" r:id="rId20"/>
    <p:sldId id="291" r:id="rId21"/>
    <p:sldId id="292" r:id="rId22"/>
    <p:sldId id="298" r:id="rId23"/>
    <p:sldId id="299" r:id="rId24"/>
    <p:sldId id="300" r:id="rId25"/>
    <p:sldId id="301" r:id="rId26"/>
    <p:sldId id="306" r:id="rId27"/>
    <p:sldId id="303" r:id="rId28"/>
    <p:sldId id="305" r:id="rId29"/>
    <p:sldId id="307" r:id="rId30"/>
    <p:sldId id="267" r:id="rId3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Franklin Gothic Book"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Franklin Gothic Book"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Franklin Gothic Book"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Franklin Gothic Book"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94660"/>
  </p:normalViewPr>
  <p:slideViewPr>
    <p:cSldViewPr>
      <p:cViewPr varScale="1">
        <p:scale>
          <a:sx n="99" d="100"/>
          <a:sy n="99" d="100"/>
        </p:scale>
        <p:origin x="-108"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EBF6F829-706D-4E4A-97E6-6DC830B8E811}" type="datetimeFigureOut">
              <a:rPr lang="en-US"/>
              <a:pPr>
                <a:defRPr/>
              </a:pPr>
              <a:t>12/22/2014</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fld id="{F638A206-A146-48C0-8CA5-B58B6AFC8E6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42F77023-4ABF-4411-B950-E5D7F1EB369E}" type="datetimeFigureOut">
              <a:rPr lang="en-US"/>
              <a:pPr>
                <a:defRPr/>
              </a:pPr>
              <a:t>12/22/2014</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6C13437E-88B9-46FB-AEBA-EE8D92601E7C}"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FAF238-B600-40D6-956B-F0BDAABECFC8}" type="datetimeFigureOut">
              <a:rPr lang="en-US"/>
              <a:pPr>
                <a:defRPr/>
              </a:pPr>
              <a:t>12/22/2014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2E8B17-4E2E-46EA-8FCD-C602E01BA41A}"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C12961A-F217-4788-9689-298DA42E3080}" type="datetimeFigureOut">
              <a:rPr lang="en-US"/>
              <a:pPr>
                <a:defRPr/>
              </a:pPr>
              <a:t>12/22/2014</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fld id="{70BF24BD-8FEB-4B16-AE33-E8FD4AEB5478}"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FD7ADC1E-3B50-4B3E-8212-CE11A1570691}" type="datetimeFigureOut">
              <a:rPr lang="en-US"/>
              <a:pPr>
                <a:defRPr/>
              </a:pPr>
              <a:t>12/22/2014</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fld id="{B3F1D928-BB34-4AA1-BE90-4D2910DB5DA1}" type="slidenum">
              <a:rPr lang="en-US" altLang="en-US"/>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D932CB97-38CD-4A91-9696-F86493D731E3}" type="datetimeFigureOut">
              <a:rPr lang="en-US"/>
              <a:pPr>
                <a:defRPr/>
              </a:pPr>
              <a:t>12/22/2014</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1BDBF1DA-BE0F-4B1F-981E-D1F5CCD963C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0F675807-281D-480C-A8D3-1AC4E511EC24}" type="datetimeFigureOut">
              <a:rPr lang="en-US"/>
              <a:pPr>
                <a:defRPr/>
              </a:pPr>
              <a:t>12/22/2014</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fld id="{4AF69B8A-D18B-4353-9562-A5D0B9F64B76}"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8B5B506E-3342-40A3-9C4E-9D6EEA543F20}" type="datetimeFigureOut">
              <a:rPr lang="en-US"/>
              <a:pPr>
                <a:defRPr/>
              </a:pPr>
              <a:t>12/22/2014</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6D76879A-F898-468E-964F-7F64AE4991F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CC905FE6-18D4-40D1-B3BA-3E68F6D572CF}" type="datetimeFigureOut">
              <a:rPr lang="en-US"/>
              <a:pPr>
                <a:defRPr/>
              </a:pPr>
              <a:t>12/22/2014</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fld id="{89285648-4F73-4C69-8491-1D23C160E6B4}"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AE94C963-76F0-4F16-A11F-74FF0A88BD42}" type="datetimeFigureOut">
              <a:rPr lang="en-US"/>
              <a:pPr>
                <a:defRPr/>
              </a:pPr>
              <a:t>12/22/2014</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1C971B1D-E6E6-4620-9A62-DAC7E3BD4E56}"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1F3F9E12-238D-4051-B8B2-D0039E6C706F}" type="datetimeFigureOut">
              <a:rPr lang="en-US"/>
              <a:pPr>
                <a:defRPr/>
              </a:pPr>
              <a:t>12/22/2014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fld id="{26AB2F8D-9D12-4F2B-AB0E-F4D9A6E2A7BE}"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709599BE-3B60-4222-A6DA-2FB24AA3A80C}" type="datetimeFigureOut">
              <a:rPr lang="en-US"/>
              <a:pPr>
                <a:defRPr/>
              </a:pPr>
              <a:t>12/22/2014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fld id="{270B4911-295F-4720-8EFA-A085D7F15775}" type="slidenum">
              <a:rPr lang="en-US" altLang="en-US"/>
              <a:pPr/>
              <a:t>‹#›</a:t>
            </a:fld>
            <a:endParaRPr lang="en-US" alt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49" r:id="rId4"/>
    <p:sldLayoutId id="2147483855" r:id="rId5"/>
    <p:sldLayoutId id="2147483850" r:id="rId6"/>
    <p:sldLayoutId id="2147483856" r:id="rId7"/>
    <p:sldLayoutId id="2147483857" r:id="rId8"/>
    <p:sldLayoutId id="2147483858" r:id="rId9"/>
    <p:sldLayoutId id="2147483851" r:id="rId10"/>
    <p:sldLayoutId id="214748385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ass.gov/eohhs/docs/eohhs/rural-services-commission-report.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Legislative_redistricting" TargetMode="External"/><Relationship Id="rId2" Type="http://schemas.openxmlformats.org/officeDocument/2006/relationships/hyperlink" Target="http://en.wikipedia.org/wiki/One_man_one_vot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sa.maryland.gov/msa/mdmanual/05sen/html/senrep.html" TargetMode="External"/><Relationship Id="rId2" Type="http://schemas.openxmlformats.org/officeDocument/2006/relationships/hyperlink" Target="http://msa.maryland.gov/msa/mdmanual/05sen/html/sendem.html" TargetMode="External"/><Relationship Id="rId1" Type="http://schemas.openxmlformats.org/officeDocument/2006/relationships/slideLayout" Target="../slideLayouts/slideLayout2.xml"/><Relationship Id="rId5" Type="http://schemas.openxmlformats.org/officeDocument/2006/relationships/hyperlink" Target="http://msa.maryland.gov/msa/mdmanual/06hse/html/hserep.html" TargetMode="External"/><Relationship Id="rId4" Type="http://schemas.openxmlformats.org/officeDocument/2006/relationships/hyperlink" Target="http://msa.maryland.gov/msa/mdmanual/06hse/html/hsedem.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solidFill>
                  <a:srgbClr val="002060"/>
                </a:solidFill>
              </a:rPr>
              <a:t>Rural Maryland Council</a:t>
            </a:r>
            <a:endParaRPr lang="en-US" dirty="0">
              <a:solidFill>
                <a:srgbClr val="002060"/>
              </a:solidFill>
            </a:endParaRPr>
          </a:p>
        </p:txBody>
      </p:sp>
      <p:sp>
        <p:nvSpPr>
          <p:cNvPr id="10243" name="Subtitle 2"/>
          <p:cNvSpPr>
            <a:spLocks noGrp="1"/>
          </p:cNvSpPr>
          <p:nvPr>
            <p:ph type="subTitle" idx="1"/>
          </p:nvPr>
        </p:nvSpPr>
        <p:spPr/>
        <p:txBody>
          <a:bodyPr/>
          <a:lstStyle/>
          <a:p>
            <a:pPr eaLnBrk="1" hangingPunct="1"/>
            <a:r>
              <a:rPr lang="en-US" altLang="en-US" smtClean="0">
                <a:solidFill>
                  <a:srgbClr val="002060"/>
                </a:solidFill>
              </a:rPr>
              <a:t>Charlotte Davis</a:t>
            </a:r>
          </a:p>
          <a:p>
            <a:pPr eaLnBrk="1" hangingPunct="1"/>
            <a:r>
              <a:rPr lang="en-US" altLang="en-US" smtClean="0">
                <a:solidFill>
                  <a:srgbClr val="002060"/>
                </a:solidFill>
              </a:rPr>
              <a:t>Executive Director</a:t>
            </a:r>
          </a:p>
        </p:txBody>
      </p:sp>
      <p:sp>
        <p:nvSpPr>
          <p:cNvPr id="10244" name="TextBox 2"/>
          <p:cNvSpPr txBox="1">
            <a:spLocks noChangeArrowheads="1"/>
          </p:cNvSpPr>
          <p:nvPr/>
        </p:nvSpPr>
        <p:spPr bwMode="auto">
          <a:xfrm>
            <a:off x="457200" y="5486400"/>
            <a:ext cx="7696200" cy="461963"/>
          </a:xfrm>
          <a:prstGeom prst="rect">
            <a:avLst/>
          </a:prstGeom>
          <a:noFill/>
          <a:ln w="9525">
            <a:noFill/>
            <a:miter lim="800000"/>
            <a:headEnd/>
            <a:tailEnd/>
          </a:ln>
        </p:spPr>
        <p:txBody>
          <a:bodyPr>
            <a:spAutoFit/>
          </a:bodyPr>
          <a:lstStyle/>
          <a:p>
            <a:pPr eaLnBrk="1" hangingPunct="1"/>
            <a:r>
              <a:rPr lang="en-US" altLang="en-US" sz="2400" b="1">
                <a:solidFill>
                  <a:srgbClr val="002060"/>
                </a:solidFill>
                <a:latin typeface="Verdana" pitchFamily="34" charset="0"/>
              </a:rPr>
              <a:t>Rural.maryland.gov</a:t>
            </a:r>
          </a:p>
        </p:txBody>
      </p:sp>
      <p:pic>
        <p:nvPicPr>
          <p:cNvPr id="10245" name="Picture 5" descr="RMC-logo (2).jpg"/>
          <p:cNvPicPr>
            <a:picLocks noChangeAspect="1" noChangeArrowheads="1"/>
          </p:cNvPicPr>
          <p:nvPr/>
        </p:nvPicPr>
        <p:blipFill>
          <a:blip r:embed="rId2" cstate="print"/>
          <a:srcRect/>
          <a:stretch>
            <a:fillRect/>
          </a:stretch>
        </p:blipFill>
        <p:spPr bwMode="auto">
          <a:xfrm>
            <a:off x="1219200" y="973138"/>
            <a:ext cx="6705600" cy="239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Density</a:t>
            </a:r>
            <a:endParaRPr lang="en-US" dirty="0"/>
          </a:p>
        </p:txBody>
      </p:sp>
      <p:sp>
        <p:nvSpPr>
          <p:cNvPr id="19459" name="Content Placeholder 2"/>
          <p:cNvSpPr>
            <a:spLocks noGrp="1"/>
          </p:cNvSpPr>
          <p:nvPr>
            <p:ph idx="1"/>
          </p:nvPr>
        </p:nvSpPr>
        <p:spPr/>
        <p:txBody>
          <a:bodyPr/>
          <a:lstStyle/>
          <a:p>
            <a:r>
              <a:rPr lang="en-US" altLang="en-US" sz="2400" smtClean="0"/>
              <a:t>Massachusetts</a:t>
            </a:r>
          </a:p>
          <a:p>
            <a:pPr lvl="1"/>
            <a:r>
              <a:rPr lang="en-US" altLang="en-US" sz="2000" smtClean="0"/>
              <a:t>Total population considered rural (million) 1.9</a:t>
            </a:r>
          </a:p>
          <a:p>
            <a:pPr lvl="1"/>
            <a:r>
              <a:rPr lang="en-US" altLang="en-US" sz="2000" smtClean="0"/>
              <a:t>Percent of population considered rural: 30.6 </a:t>
            </a:r>
          </a:p>
          <a:p>
            <a:pPr lvl="1"/>
            <a:r>
              <a:rPr lang="en-US" altLang="en-US" sz="2000" smtClean="0"/>
              <a:t>Percent of land area considered rural: 79.5</a:t>
            </a:r>
          </a:p>
          <a:p>
            <a:pPr lvl="1"/>
            <a:r>
              <a:rPr lang="en-US" altLang="en-US" sz="2000" smtClean="0"/>
              <a:t>Population density (people/sq mile) 839.4</a:t>
            </a:r>
          </a:p>
          <a:p>
            <a:pPr lvl="1"/>
            <a:endParaRPr lang="en-US" altLang="en-US" sz="2000" smtClean="0"/>
          </a:p>
          <a:p>
            <a:r>
              <a:rPr lang="en-US" altLang="en-US" sz="2400" smtClean="0"/>
              <a:t>Maryland</a:t>
            </a:r>
          </a:p>
          <a:p>
            <a:pPr lvl="1"/>
            <a:r>
              <a:rPr lang="en-US" altLang="en-US" sz="2000" smtClean="0"/>
              <a:t>Total population considered rural: 1.6</a:t>
            </a:r>
          </a:p>
          <a:p>
            <a:pPr lvl="1"/>
            <a:r>
              <a:rPr lang="en-US" altLang="en-US" sz="2000" smtClean="0"/>
              <a:t>Percent of population considered rural: 25</a:t>
            </a:r>
          </a:p>
          <a:p>
            <a:pPr lvl="1"/>
            <a:r>
              <a:rPr lang="en-US" altLang="en-US" sz="2000" smtClean="0"/>
              <a:t>Percent of land area considered rural: 75</a:t>
            </a:r>
          </a:p>
          <a:p>
            <a:pPr lvl="1"/>
            <a:r>
              <a:rPr lang="en-US" altLang="en-US" sz="2000" smtClean="0"/>
              <a:t>Population density (people/sq mile): 594.8</a:t>
            </a:r>
          </a:p>
          <a:p>
            <a:pPr lvl="1"/>
            <a:endParaRPr lang="en-US" altLang="en-US" sz="2000" smtClean="0"/>
          </a:p>
          <a:p>
            <a:r>
              <a:rPr lang="en-US" altLang="en-US" sz="2400" smtClean="0"/>
              <a:t>Both states are considered heavily urbanized</a:t>
            </a:r>
          </a:p>
          <a:p>
            <a:endParaRPr lang="en-US" altLang="en-US" sz="24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MASS Rural Communities</a:t>
            </a:r>
            <a:endParaRPr lang="en-US" dirty="0"/>
          </a:p>
        </p:txBody>
      </p:sp>
      <p:pic>
        <p:nvPicPr>
          <p:cNvPr id="20483" name="Content Placeholder 3"/>
          <p:cNvPicPr>
            <a:picLocks noGrp="1" noChangeAspect="1"/>
          </p:cNvPicPr>
          <p:nvPr>
            <p:ph idx="1"/>
          </p:nvPr>
        </p:nvPicPr>
        <p:blipFill>
          <a:blip r:embed="rId2" cstate="print"/>
          <a:srcRect/>
          <a:stretch>
            <a:fillRect/>
          </a:stretch>
        </p:blipFill>
        <p:spPr>
          <a:xfrm>
            <a:off x="304800" y="2185988"/>
            <a:ext cx="8686800" cy="32623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Mass Rural Challenges </a:t>
            </a:r>
            <a:endParaRPr lang="en-US" dirty="0"/>
          </a:p>
        </p:txBody>
      </p:sp>
      <p:sp>
        <p:nvSpPr>
          <p:cNvPr id="21507" name="Content Placeholder 2"/>
          <p:cNvSpPr>
            <a:spLocks noGrp="1"/>
          </p:cNvSpPr>
          <p:nvPr>
            <p:ph idx="1"/>
          </p:nvPr>
        </p:nvSpPr>
        <p:spPr/>
        <p:txBody>
          <a:bodyPr/>
          <a:lstStyle/>
          <a:p>
            <a:r>
              <a:rPr lang="en-US" altLang="en-US" sz="1800" smtClean="0"/>
              <a:t>The Patrick Administration and the legislature, in FY13, commissioned the Rural Access Commission to address the distinct needs of rural communities and to uphold the Commonwealth’s commitment to supporting the success of every individual and family in the state. </a:t>
            </a:r>
          </a:p>
          <a:p>
            <a:r>
              <a:rPr lang="en-US" altLang="en-US" sz="1800" smtClean="0">
                <a:hlinkClick r:id="rId2"/>
              </a:rPr>
              <a:t>http://www.mass.gov/eohhs/docs/eohhs/rural-services-commission-report.pdf</a:t>
            </a:r>
            <a:endParaRPr lang="en-US" altLang="en-US" sz="1800" smtClean="0"/>
          </a:p>
          <a:p>
            <a:endParaRPr lang="en-US" altLang="en-US" sz="1800" smtClean="0"/>
          </a:p>
          <a:p>
            <a:r>
              <a:rPr lang="en-US" altLang="en-US" sz="1800" smtClean="0"/>
              <a:t>Priority areas:</a:t>
            </a:r>
          </a:p>
          <a:p>
            <a:pPr lvl="1"/>
            <a:r>
              <a:rPr lang="en-US" altLang="en-US" sz="1800" smtClean="0"/>
              <a:t>Increase access to transportation</a:t>
            </a:r>
          </a:p>
          <a:p>
            <a:pPr lvl="1"/>
            <a:r>
              <a:rPr lang="en-US" altLang="en-US" sz="1800" smtClean="0"/>
              <a:t>Develop an enhanced and coordinated state infrastructure that identify and address rural workforce needs </a:t>
            </a:r>
          </a:p>
          <a:p>
            <a:pPr lvl="1"/>
            <a:r>
              <a:rPr lang="en-US" altLang="en-US" sz="1800" smtClean="0"/>
              <a:t>Implement data-driven and evidenced based strategies to address health care worker shortage in rural communities </a:t>
            </a:r>
          </a:p>
          <a:p>
            <a:pPr lvl="1"/>
            <a:r>
              <a:rPr lang="en-US" altLang="en-US" sz="1800" smtClean="0"/>
              <a:t>Address Family Child Care Provider shortage for children in state funded slots </a:t>
            </a:r>
          </a:p>
          <a:p>
            <a:pPr lvl="1"/>
            <a:r>
              <a:rPr lang="en-US" altLang="en-US" sz="1800" smtClean="0"/>
              <a:t>Expand broadband access to rural communities and service providers </a:t>
            </a:r>
          </a:p>
          <a:p>
            <a:endParaRPr lang="en-US" altLang="en-US" sz="1600" smtClean="0"/>
          </a:p>
          <a:p>
            <a:endParaRPr lang="en-US" altLang="en-US" sz="16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MA/MD Agriculture</a:t>
            </a:r>
            <a:endParaRPr lang="en-US" dirty="0"/>
          </a:p>
        </p:txBody>
      </p:sp>
      <p:pic>
        <p:nvPicPr>
          <p:cNvPr id="22531" name="Content Placeholder 3"/>
          <p:cNvPicPr>
            <a:picLocks noGrp="1" noChangeAspect="1"/>
          </p:cNvPicPr>
          <p:nvPr>
            <p:ph idx="1"/>
          </p:nvPr>
        </p:nvPicPr>
        <p:blipFill>
          <a:blip r:embed="rId2" cstate="print"/>
          <a:srcRect/>
          <a:stretch>
            <a:fillRect/>
          </a:stretch>
        </p:blipFill>
        <p:spPr>
          <a:xfrm>
            <a:off x="349250" y="1905000"/>
            <a:ext cx="8462963" cy="38862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Challenges to MD rural Governments</a:t>
            </a:r>
            <a:endParaRPr lang="en-US" dirty="0"/>
          </a:p>
        </p:txBody>
      </p:sp>
      <p:sp>
        <p:nvSpPr>
          <p:cNvPr id="23555" name="Content Placeholder 2"/>
          <p:cNvSpPr>
            <a:spLocks noGrp="1"/>
          </p:cNvSpPr>
          <p:nvPr>
            <p:ph idx="1"/>
          </p:nvPr>
        </p:nvSpPr>
        <p:spPr/>
        <p:txBody>
          <a:bodyPr/>
          <a:lstStyle/>
          <a:p>
            <a:endParaRPr lang="en-US" altLang="en-US" smtClean="0"/>
          </a:p>
          <a:p>
            <a:r>
              <a:rPr lang="en-US" altLang="en-US" smtClean="0"/>
              <a:t>Population/Density</a:t>
            </a:r>
          </a:p>
          <a:p>
            <a:pPr lvl="1"/>
            <a:r>
              <a:rPr lang="en-US" altLang="en-US" smtClean="0"/>
              <a:t>Lower returns on investment</a:t>
            </a:r>
          </a:p>
          <a:p>
            <a:pPr lvl="1"/>
            <a:r>
              <a:rPr lang="en-US" altLang="en-US" smtClean="0"/>
              <a:t>Greater need for state subsidies</a:t>
            </a:r>
          </a:p>
          <a:p>
            <a:r>
              <a:rPr lang="en-US" altLang="en-US" smtClean="0"/>
              <a:t>State Government Representation</a:t>
            </a:r>
          </a:p>
          <a:p>
            <a:r>
              <a:rPr lang="en-US" altLang="en-US" smtClean="0"/>
              <a:t>Partisan Considerations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State Government Representation</a:t>
            </a:r>
            <a:endParaRPr lang="en-US" dirty="0"/>
          </a:p>
        </p:txBody>
      </p:sp>
      <p:sp>
        <p:nvSpPr>
          <p:cNvPr id="24579" name="Content Placeholder 2"/>
          <p:cNvSpPr>
            <a:spLocks noGrp="1"/>
          </p:cNvSpPr>
          <p:nvPr>
            <p:ph idx="1"/>
          </p:nvPr>
        </p:nvSpPr>
        <p:spPr/>
        <p:txBody>
          <a:bodyPr/>
          <a:lstStyle/>
          <a:p>
            <a:r>
              <a:rPr lang="en-US" altLang="en-US" sz="2000" smtClean="0"/>
              <a:t>In 1962, Baker V. Carr, the U.S. Supreme Court formulated the famous "</a:t>
            </a:r>
            <a:r>
              <a:rPr lang="en-US" altLang="en-US" sz="2000" smtClean="0">
                <a:hlinkClick r:id="rId2" tooltip="One man one vote"/>
              </a:rPr>
              <a:t>one person, one vote</a:t>
            </a:r>
            <a:r>
              <a:rPr lang="en-US" altLang="en-US" sz="2000" smtClean="0"/>
              <a:t>" standard.  </a:t>
            </a:r>
          </a:p>
          <a:p>
            <a:pPr lvl="1"/>
            <a:r>
              <a:rPr lang="en-US" altLang="en-US" sz="1600" smtClean="0"/>
              <a:t>The case pertained to </a:t>
            </a:r>
            <a:r>
              <a:rPr lang="en-US" altLang="en-US" sz="1600" smtClean="0">
                <a:hlinkClick r:id="rId3" tooltip="Legislative redistricting"/>
              </a:rPr>
              <a:t>legislative redistricting</a:t>
            </a:r>
            <a:r>
              <a:rPr lang="en-US" altLang="en-US" sz="1600" smtClean="0"/>
              <a:t>.</a:t>
            </a:r>
          </a:p>
          <a:p>
            <a:pPr lvl="1"/>
            <a:r>
              <a:rPr lang="en-US" altLang="en-US" sz="1600" smtClean="0"/>
              <a:t>The Court held that each individual had to be weighted equally in legislative apportionment</a:t>
            </a:r>
          </a:p>
          <a:p>
            <a:pPr lvl="1"/>
            <a:r>
              <a:rPr lang="en-US" altLang="en-US" sz="1600" smtClean="0"/>
              <a:t>The Court decided that in states with bicameral legislatures both houses had to be apportioned on this standard, voiding the provision which had provided for two state senators from each county.</a:t>
            </a:r>
          </a:p>
          <a:p>
            <a:pPr>
              <a:buFont typeface="Wingdings 2" pitchFamily="18" charset="2"/>
              <a:buNone/>
            </a:pPr>
            <a:endParaRPr lang="en-US" altLang="en-US" sz="2000" smtClean="0"/>
          </a:p>
          <a:p>
            <a:r>
              <a:rPr lang="en-US" altLang="en-US" sz="2000" smtClean="0"/>
              <a:t>This re-apportionment increased the political power of urban areas and reduced the influence of more rural areas.</a:t>
            </a:r>
          </a:p>
          <a:p>
            <a:endParaRPr lang="en-US"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4" descr="voter registration.jpg"/>
          <p:cNvPicPr>
            <a:picLocks noGrp="1" noChangeAspect="1"/>
          </p:cNvPicPr>
          <p:nvPr>
            <p:ph idx="1"/>
          </p:nvPr>
        </p:nvPicPr>
        <p:blipFill>
          <a:blip r:embed="rId2" cstate="print"/>
          <a:srcRect/>
          <a:stretch>
            <a:fillRect/>
          </a:stretch>
        </p:blipFill>
        <p:spPr>
          <a:xfrm>
            <a:off x="377825" y="390525"/>
            <a:ext cx="8156575" cy="5689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2014 MD Gubernatorial election Results</a:t>
            </a:r>
            <a:endParaRPr lang="en-US" dirty="0"/>
          </a:p>
        </p:txBody>
      </p:sp>
      <p:pic>
        <p:nvPicPr>
          <p:cNvPr id="26627" name="Content Placeholder 3"/>
          <p:cNvPicPr>
            <a:picLocks noGrp="1" noChangeAspect="1"/>
          </p:cNvPicPr>
          <p:nvPr>
            <p:ph idx="1"/>
          </p:nvPr>
        </p:nvPicPr>
        <p:blipFill>
          <a:blip r:embed="rId2" cstate="print"/>
          <a:srcRect/>
          <a:stretch>
            <a:fillRect/>
          </a:stretch>
        </p:blipFill>
        <p:spPr>
          <a:xfrm>
            <a:off x="304800" y="1800225"/>
            <a:ext cx="8686800" cy="403383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2014 MA Gubernatorial election results</a:t>
            </a:r>
            <a:endParaRPr lang="en-US" dirty="0"/>
          </a:p>
        </p:txBody>
      </p:sp>
      <p:pic>
        <p:nvPicPr>
          <p:cNvPr id="27651" name="Content Placeholder 3"/>
          <p:cNvPicPr>
            <a:picLocks noGrp="1" noChangeAspect="1"/>
          </p:cNvPicPr>
          <p:nvPr>
            <p:ph idx="1"/>
          </p:nvPr>
        </p:nvPicPr>
        <p:blipFill>
          <a:blip r:embed="rId2" cstate="print"/>
          <a:srcRect/>
          <a:stretch>
            <a:fillRect/>
          </a:stretch>
        </p:blipFill>
        <p:spPr>
          <a:xfrm>
            <a:off x="1143000" y="1633538"/>
            <a:ext cx="7086600" cy="441483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Partisan</a:t>
            </a:r>
            <a:endParaRPr lang="en-US" dirty="0"/>
          </a:p>
        </p:txBody>
      </p:sp>
      <p:sp>
        <p:nvSpPr>
          <p:cNvPr id="28675" name="Content Placeholder 2"/>
          <p:cNvSpPr>
            <a:spLocks noGrp="1"/>
          </p:cNvSpPr>
          <p:nvPr>
            <p:ph idx="1"/>
          </p:nvPr>
        </p:nvSpPr>
        <p:spPr/>
        <p:txBody>
          <a:bodyPr/>
          <a:lstStyle/>
          <a:p>
            <a:r>
              <a:rPr lang="en-US" altLang="en-US" sz="2000" smtClean="0"/>
              <a:t> As of January 8, 2014, the 47-member Senate has 35 </a:t>
            </a:r>
            <a:r>
              <a:rPr lang="en-US" altLang="en-US" sz="2000" u="sng" smtClean="0">
                <a:hlinkClick r:id="rId2"/>
              </a:rPr>
              <a:t>Democrats</a:t>
            </a:r>
            <a:r>
              <a:rPr lang="en-US" altLang="en-US" sz="2000" smtClean="0"/>
              <a:t>(74%) and 12 </a:t>
            </a:r>
            <a:r>
              <a:rPr lang="en-US" altLang="en-US" sz="2000" u="sng" smtClean="0">
                <a:hlinkClick r:id="rId3"/>
              </a:rPr>
              <a:t>Republicans</a:t>
            </a:r>
            <a:r>
              <a:rPr lang="en-US" altLang="en-US" sz="2000" smtClean="0"/>
              <a:t> (25%) although the recent elections brought in more Republicans</a:t>
            </a:r>
          </a:p>
          <a:p>
            <a:pPr lvl="1"/>
            <a:r>
              <a:rPr lang="en-US" altLang="en-US" sz="1600" smtClean="0"/>
              <a:t>Not enough Republicans to sustain the Governor’s veto</a:t>
            </a:r>
          </a:p>
          <a:p>
            <a:pPr lvl="1"/>
            <a:r>
              <a:rPr lang="en-US" altLang="en-US" sz="1600" smtClean="0"/>
              <a:t>Cannot sustain a filibuster</a:t>
            </a:r>
          </a:p>
          <a:p>
            <a:r>
              <a:rPr lang="en-US" altLang="en-US" sz="2000" smtClean="0"/>
              <a:t>The 141-member House of Delegates includes 98 </a:t>
            </a:r>
            <a:r>
              <a:rPr lang="en-US" altLang="en-US" sz="2000" u="sng" smtClean="0">
                <a:hlinkClick r:id="rId4"/>
              </a:rPr>
              <a:t>Democrats</a:t>
            </a:r>
            <a:r>
              <a:rPr lang="en-US" altLang="en-US" sz="2000" smtClean="0"/>
              <a:t> (69.5%), and 43 </a:t>
            </a:r>
            <a:r>
              <a:rPr lang="en-US" altLang="en-US" sz="2000" u="sng" smtClean="0">
                <a:hlinkClick r:id="rId5"/>
              </a:rPr>
              <a:t>Republicans</a:t>
            </a:r>
            <a:r>
              <a:rPr lang="en-US" altLang="en-US" sz="2000" smtClean="0"/>
              <a:t> (30.5%). </a:t>
            </a:r>
          </a:p>
          <a:p>
            <a:r>
              <a:rPr lang="en-US" altLang="en-US" sz="2000" smtClean="0"/>
              <a:t>All State-wide office holders are currently Democrats although a new Republican Governor will take office in January 2015 (only second time since the 60s)</a:t>
            </a:r>
          </a:p>
          <a:p>
            <a:r>
              <a:rPr lang="en-US" altLang="en-US" sz="2000" smtClean="0"/>
              <a:t>However, the past election saw high turnout of rural voters, while suburban and urban voters mainly stayed home.  </a:t>
            </a:r>
          </a:p>
          <a:p>
            <a:pPr lvl="1"/>
            <a:r>
              <a:rPr lang="en-US" altLang="en-US" sz="1600" smtClean="0"/>
              <a:t>Record low turnout of 39% in suburban Montgomery County</a:t>
            </a:r>
          </a:p>
          <a:p>
            <a:r>
              <a:rPr lang="en-US" altLang="en-US" sz="2000" smtClean="0"/>
              <a:t>Loss of moderate Democrats and Republicans</a:t>
            </a:r>
          </a:p>
          <a:p>
            <a:endParaRPr lang="en-US" altLang="en-US" sz="2000" smtClean="0"/>
          </a:p>
          <a:p>
            <a:endParaRPr lang="en-US" alt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Authorization</a:t>
            </a:r>
            <a:endParaRPr lang="en-US" dirty="0"/>
          </a:p>
        </p:txBody>
      </p:sp>
      <p:sp>
        <p:nvSpPr>
          <p:cNvPr id="3" name="Content Placeholder 2"/>
          <p:cNvSpPr>
            <a:spLocks noGrp="1"/>
          </p:cNvSpPr>
          <p:nvPr>
            <p:ph idx="1"/>
          </p:nvPr>
        </p:nvSpPr>
        <p:spPr/>
        <p:txBody>
          <a:bodyPr>
            <a:normAutofit fontScale="92500"/>
          </a:bodyPr>
          <a:lstStyle/>
          <a:p>
            <a:pPr eaLnBrk="1" fontAlgn="auto" hangingPunct="1">
              <a:spcAft>
                <a:spcPts val="0"/>
              </a:spcAft>
              <a:buFont typeface="Wingdings 2"/>
              <a:buChar char=""/>
              <a:defRPr/>
            </a:pPr>
            <a:r>
              <a:rPr lang="en-US" dirty="0" smtClean="0"/>
              <a:t>An independent state agency housed under Maryland Department of Agriculture</a:t>
            </a:r>
          </a:p>
          <a:p>
            <a:pPr eaLnBrk="1" fontAlgn="auto" hangingPunct="1">
              <a:spcAft>
                <a:spcPts val="0"/>
              </a:spcAft>
              <a:buFont typeface="Wingdings 2"/>
              <a:buChar char=""/>
              <a:defRPr/>
            </a:pPr>
            <a:r>
              <a:rPr lang="en-US" dirty="0" smtClean="0"/>
              <a:t>Authorization under the Agriculture Act of 2014 regarding the National Rural Development Partnership and State Rural Development Councils</a:t>
            </a:r>
          </a:p>
          <a:p>
            <a:pPr eaLnBrk="1" fontAlgn="auto" hangingPunct="1">
              <a:spcAft>
                <a:spcPts val="0"/>
              </a:spcAft>
              <a:buFont typeface="Wingdings 2"/>
              <a:buChar char=""/>
              <a:defRPr/>
            </a:pPr>
            <a:r>
              <a:rPr lang="en-US" dirty="0" smtClean="0"/>
              <a:t>First established in 1993 by Governor’s Executive Order.  Formally established in Maryland Statute in 1995 (Economic Development Article, Sec. 13-401)</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Strategies</a:t>
            </a:r>
            <a:endParaRPr lang="en-US" dirty="0"/>
          </a:p>
        </p:txBody>
      </p:sp>
      <p:sp>
        <p:nvSpPr>
          <p:cNvPr id="29699" name="Content Placeholder 2"/>
          <p:cNvSpPr>
            <a:spLocks noGrp="1"/>
          </p:cNvSpPr>
          <p:nvPr>
            <p:ph idx="1"/>
          </p:nvPr>
        </p:nvSpPr>
        <p:spPr/>
        <p:txBody>
          <a:bodyPr/>
          <a:lstStyle/>
          <a:p>
            <a:r>
              <a:rPr lang="en-US" altLang="en-US" smtClean="0"/>
              <a:t>Create coalitions with other organizations and individuals</a:t>
            </a:r>
          </a:p>
          <a:p>
            <a:r>
              <a:rPr lang="en-US" altLang="en-US" smtClean="0"/>
              <a:t>Reach out to suburban and urban counterparts on shared interests – rural can’t go it alone</a:t>
            </a:r>
          </a:p>
          <a:p>
            <a:r>
              <a:rPr lang="en-US" altLang="en-US" smtClean="0"/>
              <a:t>Focus on parity and fairness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RMC’s Advocacy ROLE</a:t>
            </a:r>
            <a:endParaRPr lang="en-US" dirty="0"/>
          </a:p>
        </p:txBody>
      </p:sp>
      <p:sp>
        <p:nvSpPr>
          <p:cNvPr id="30723" name="Content Placeholder 2"/>
          <p:cNvSpPr>
            <a:spLocks noGrp="1"/>
          </p:cNvSpPr>
          <p:nvPr>
            <p:ph idx="1"/>
          </p:nvPr>
        </p:nvSpPr>
        <p:spPr/>
        <p:txBody>
          <a:bodyPr/>
          <a:lstStyle/>
          <a:p>
            <a:r>
              <a:rPr lang="en-US" altLang="en-US" sz="2400" smtClean="0"/>
              <a:t>Strategic assessment of council members showed that overwhelmingly members wanted the council to have an advocacy role</a:t>
            </a:r>
          </a:p>
          <a:p>
            <a:pPr lvl="1"/>
            <a:r>
              <a:rPr lang="en-US" altLang="en-US" sz="2400" smtClean="0"/>
              <a:t>Develop a list of budget and policy priorities</a:t>
            </a:r>
          </a:p>
          <a:p>
            <a:pPr lvl="1"/>
            <a:r>
              <a:rPr lang="en-US" altLang="en-US" sz="2400" smtClean="0"/>
              <a:t>Host an advocacy day</a:t>
            </a:r>
          </a:p>
          <a:p>
            <a:pPr lvl="1"/>
            <a:r>
              <a:rPr lang="en-US" altLang="en-US" sz="2400" smtClean="0"/>
              <a:t>Host an informal breakfast for new rural legislators</a:t>
            </a:r>
          </a:p>
          <a:p>
            <a:pPr lvl="1"/>
            <a:r>
              <a:rPr lang="en-US" altLang="en-US" sz="2400" smtClean="0"/>
              <a:t>Draft and support legislation</a:t>
            </a:r>
          </a:p>
          <a:p>
            <a:pPr lvl="1"/>
            <a:r>
              <a:rPr lang="en-US" altLang="en-US" sz="2400" smtClean="0"/>
              <a:t>Testify before legislative committees</a:t>
            </a:r>
          </a:p>
          <a:p>
            <a:r>
              <a:rPr lang="en-US" altLang="en-US" sz="2400" smtClean="0"/>
              <a:t>Work with the Legislature to direct funding to rural areas</a:t>
            </a:r>
          </a:p>
          <a:p>
            <a:r>
              <a:rPr lang="en-US" altLang="en-US" sz="2400" smtClean="0"/>
              <a:t>Help support the Rural Caucus</a:t>
            </a:r>
          </a:p>
          <a:p>
            <a:endParaRPr lang="en-US"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RMC Programs</a:t>
            </a:r>
            <a:endParaRPr lang="en-US" dirty="0"/>
          </a:p>
        </p:txBody>
      </p:sp>
      <p:sp>
        <p:nvSpPr>
          <p:cNvPr id="31747" name="Content Placeholder 2"/>
          <p:cNvSpPr>
            <a:spLocks noGrp="1"/>
          </p:cNvSpPr>
          <p:nvPr>
            <p:ph idx="1"/>
          </p:nvPr>
        </p:nvSpPr>
        <p:spPr/>
        <p:txBody>
          <a:bodyPr/>
          <a:lstStyle/>
          <a:p>
            <a:r>
              <a:rPr lang="en-US" altLang="en-US" sz="2800" smtClean="0"/>
              <a:t>Administer the Maryland Agricultural Education and Rural Development Assistance Fund (MAEFDAF) which distributes small grants to rural-serving nonprofits</a:t>
            </a:r>
          </a:p>
          <a:p>
            <a:pPr lvl="1"/>
            <a:r>
              <a:rPr lang="en-US" altLang="en-US" sz="2400" smtClean="0"/>
              <a:t>FY 15, RMC awarded $170,000 to 17 organizations</a:t>
            </a:r>
          </a:p>
          <a:p>
            <a:r>
              <a:rPr lang="en-US" altLang="en-US" sz="2800" smtClean="0"/>
              <a:t>Administer a second Fund that aims to increase standards of living in rural areas to meet statewide averages</a:t>
            </a:r>
          </a:p>
          <a:p>
            <a:pPr lvl="1"/>
            <a:r>
              <a:rPr lang="en-US" altLang="en-US" smtClean="0"/>
              <a:t>Focus on Regional Councils, Entrepreneurship, Infrastructure, MAERDAF and Health Care</a:t>
            </a:r>
          </a:p>
          <a:p>
            <a:pPr lvl="1"/>
            <a:r>
              <a:rPr lang="en-US" altLang="en-US" smtClean="0"/>
              <a:t>Currently unfunded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RMC Research</a:t>
            </a:r>
            <a:endParaRPr lang="en-US" dirty="0"/>
          </a:p>
        </p:txBody>
      </p:sp>
      <p:sp>
        <p:nvSpPr>
          <p:cNvPr id="32771" name="Content Placeholder 2"/>
          <p:cNvSpPr>
            <a:spLocks noGrp="1"/>
          </p:cNvSpPr>
          <p:nvPr>
            <p:ph idx="1"/>
          </p:nvPr>
        </p:nvSpPr>
        <p:spPr/>
        <p:txBody>
          <a:bodyPr/>
          <a:lstStyle/>
          <a:p>
            <a:r>
              <a:rPr lang="en-US" altLang="en-US" sz="2800" smtClean="0"/>
              <a:t>Recently completed a youth assessment in the Upper Shore area</a:t>
            </a:r>
          </a:p>
          <a:p>
            <a:r>
              <a:rPr lang="en-US" altLang="en-US" sz="2800" smtClean="0"/>
              <a:t>Surveyed middle and high school students about their perceptions of their communities</a:t>
            </a:r>
          </a:p>
          <a:p>
            <a:pPr lvl="1"/>
            <a:r>
              <a:rPr lang="en-US" altLang="en-US" sz="1800" smtClean="0"/>
              <a:t>58% rate their community as an above average to excellent place to live as a young person.</a:t>
            </a:r>
          </a:p>
          <a:p>
            <a:pPr lvl="1"/>
            <a:r>
              <a:rPr lang="en-US" altLang="en-US" sz="1800" smtClean="0"/>
              <a:t>51% picture themselves living in their hometown area in the future, if quality career or business opportunities are available.</a:t>
            </a:r>
          </a:p>
          <a:p>
            <a:pPr lvl="1"/>
            <a:r>
              <a:rPr lang="en-US" altLang="en-US" sz="1800" smtClean="0"/>
              <a:t>69% feel their community is a good place to raise a family, while 57% feel there are better career opportunities available elsewhere.</a:t>
            </a:r>
          </a:p>
          <a:p>
            <a:pPr lvl="1"/>
            <a:r>
              <a:rPr lang="en-US" altLang="en-US" sz="1800" smtClean="0"/>
              <a:t>47% of youth surveyed are interested in owning their own business in the future.</a:t>
            </a:r>
          </a:p>
          <a:p>
            <a:pPr lvl="1"/>
            <a:r>
              <a:rPr lang="en-US" altLang="en-US" sz="1800" smtClean="0"/>
              <a:t>76% of youth surveyed said that they have never been asked by an adult to become involved in improving their community, while 74% said they would volunteer if asked.</a:t>
            </a:r>
          </a:p>
          <a:p>
            <a:pPr lvl="1"/>
            <a:endParaRPr lang="en-US" altLang="en-US" sz="12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RMC Youth Assessment and Engagement</a:t>
            </a:r>
            <a:endParaRPr lang="en-US" dirty="0"/>
          </a:p>
        </p:txBody>
      </p:sp>
      <p:sp>
        <p:nvSpPr>
          <p:cNvPr id="33795" name="Content Placeholder 2"/>
          <p:cNvSpPr>
            <a:spLocks noGrp="1"/>
          </p:cNvSpPr>
          <p:nvPr>
            <p:ph idx="1"/>
          </p:nvPr>
        </p:nvSpPr>
        <p:spPr/>
        <p:txBody>
          <a:bodyPr/>
          <a:lstStyle/>
          <a:p>
            <a:r>
              <a:rPr lang="en-US" altLang="en-US" sz="2800" smtClean="0"/>
              <a:t>The findings of this project will provide information to community leaders to encourage them to build upon the too often untapped involvement and energy of young people in socio-economic and business planning strategies.  </a:t>
            </a:r>
          </a:p>
          <a:p>
            <a:r>
              <a:rPr lang="en-US" altLang="en-US" sz="2800" smtClean="0"/>
              <a:t>Community leaders will be equipped to take direct actions to engage and cultivate the full potential of youth populations.  </a:t>
            </a:r>
          </a:p>
          <a:p>
            <a:r>
              <a:rPr lang="en-US" altLang="en-US" sz="2800" smtClean="0"/>
              <a:t>Utilizing the information obtained from this project will create goals for youth engagement, retain and attract young adults and families to our region.</a:t>
            </a:r>
          </a:p>
          <a:p>
            <a:endParaRPr lang="en-US" altLang="en-US" smtClean="0"/>
          </a:p>
          <a:p>
            <a:endParaRPr lang="en-US" alt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RURAL WHITE PAPER RECOMMENDATIONS</a:t>
            </a:r>
            <a:endParaRPr lang="en-US" dirty="0"/>
          </a:p>
        </p:txBody>
      </p:sp>
      <p:sp>
        <p:nvSpPr>
          <p:cNvPr id="34819" name="Content Placeholder 2"/>
          <p:cNvSpPr>
            <a:spLocks noGrp="1"/>
          </p:cNvSpPr>
          <p:nvPr>
            <p:ph idx="1"/>
          </p:nvPr>
        </p:nvSpPr>
        <p:spPr/>
        <p:txBody>
          <a:bodyPr/>
          <a:lstStyle/>
          <a:p>
            <a:r>
              <a:rPr lang="en-US" altLang="en-US" smtClean="0"/>
              <a:t>Create a State Office of Rural Policy that would function as a research and policy clearinghouse</a:t>
            </a:r>
          </a:p>
          <a:p>
            <a:pPr lvl="1"/>
            <a:r>
              <a:rPr lang="en-US" altLang="en-US" sz="2400" smtClean="0"/>
              <a:t>Where is this office housed?</a:t>
            </a:r>
          </a:p>
          <a:p>
            <a:pPr lvl="1"/>
            <a:r>
              <a:rPr lang="en-US" altLang="en-US" sz="2400" smtClean="0"/>
              <a:t>RMC has been housed in DHCH, DBED and MDA</a:t>
            </a:r>
          </a:p>
          <a:p>
            <a:r>
              <a:rPr lang="en-US" altLang="en-US" smtClean="0"/>
              <a:t>Encourage, facilitate and support regional        collaborations to increase housing affordability </a:t>
            </a:r>
          </a:p>
          <a:p>
            <a:pPr lvl="1"/>
            <a:r>
              <a:rPr lang="en-US" altLang="en-US" sz="2400" smtClean="0"/>
              <a:t>RMC is organizing regionally in the rural areas to determine community development needs</a:t>
            </a:r>
          </a:p>
          <a:p>
            <a:pPr lvl="1"/>
            <a:r>
              <a:rPr lang="en-US" altLang="en-US" sz="2400" smtClean="0"/>
              <a:t>Have seen that we have affordable and adequate housing stock, but not quality</a:t>
            </a:r>
          </a:p>
          <a:p>
            <a:endParaRPr lang="en-US" altLang="en-US" smtClean="0"/>
          </a:p>
          <a:p>
            <a:pPr lvl="1"/>
            <a:endParaRPr lang="en-US" alt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State Rural development Councils</a:t>
            </a:r>
            <a:endParaRPr lang="en-US" dirty="0"/>
          </a:p>
        </p:txBody>
      </p:sp>
      <p:sp>
        <p:nvSpPr>
          <p:cNvPr id="35843" name="Content Placeholder 2"/>
          <p:cNvSpPr>
            <a:spLocks noGrp="1"/>
          </p:cNvSpPr>
          <p:nvPr>
            <p:ph idx="1"/>
          </p:nvPr>
        </p:nvSpPr>
        <p:spPr/>
        <p:txBody>
          <a:bodyPr/>
          <a:lstStyle/>
          <a:p>
            <a:r>
              <a:rPr lang="en-US" altLang="en-US" smtClean="0"/>
              <a:t>Twenty-eight federally recognized councils</a:t>
            </a:r>
          </a:p>
          <a:p>
            <a:r>
              <a:rPr lang="en-US" altLang="en-US" smtClean="0"/>
              <a:t>Guiding Principles:</a:t>
            </a:r>
          </a:p>
          <a:p>
            <a:pPr lvl="1"/>
            <a:r>
              <a:rPr lang="en-US" altLang="en-US" smtClean="0"/>
              <a:t>Equal Standing of all partners </a:t>
            </a:r>
          </a:p>
          <a:p>
            <a:pPr lvl="1"/>
            <a:r>
              <a:rPr lang="en-US" altLang="en-US" smtClean="0"/>
              <a:t>Commitment to the grassroots </a:t>
            </a:r>
          </a:p>
          <a:p>
            <a:pPr lvl="1"/>
            <a:r>
              <a:rPr lang="en-US" altLang="en-US" smtClean="0"/>
              <a:t>Flexibility – one size does NOT fit all </a:t>
            </a:r>
          </a:p>
          <a:p>
            <a:pPr lvl="1"/>
            <a:r>
              <a:rPr lang="en-US" altLang="en-US" smtClean="0"/>
              <a:t>Creative/collaborative solutions </a:t>
            </a:r>
          </a:p>
          <a:p>
            <a:pPr lvl="1"/>
            <a:r>
              <a:rPr lang="en-US" altLang="en-US" smtClean="0"/>
              <a:t>Partnerships </a:t>
            </a:r>
          </a:p>
          <a:p>
            <a:pPr lvl="1"/>
            <a:r>
              <a:rPr lang="en-US" altLang="en-US" smtClean="0"/>
              <a:t>Focus on enabling rural communities to achieve their goals and objectives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Rural Issues can be overwhelming</a:t>
            </a:r>
            <a:endParaRPr lang="en-US" dirty="0"/>
          </a:p>
        </p:txBody>
      </p:sp>
      <p:sp>
        <p:nvSpPr>
          <p:cNvPr id="36867" name="Content Placeholder 2"/>
          <p:cNvSpPr>
            <a:spLocks noGrp="1"/>
          </p:cNvSpPr>
          <p:nvPr>
            <p:ph idx="1"/>
          </p:nvPr>
        </p:nvSpPr>
        <p:spPr>
          <a:xfrm>
            <a:off x="287338" y="1447800"/>
            <a:ext cx="8686800" cy="4525963"/>
          </a:xfrm>
        </p:spPr>
        <p:txBody>
          <a:bodyPr/>
          <a:lstStyle/>
          <a:p>
            <a:r>
              <a:rPr lang="en-US" altLang="en-US" smtClean="0"/>
              <a:t>Cuts across so many policy areas</a:t>
            </a:r>
          </a:p>
          <a:p>
            <a:pPr lvl="1"/>
            <a:r>
              <a:rPr lang="en-US" altLang="en-US" smtClean="0"/>
              <a:t>Education</a:t>
            </a:r>
          </a:p>
          <a:p>
            <a:pPr lvl="1"/>
            <a:r>
              <a:rPr lang="en-US" altLang="en-US" smtClean="0"/>
              <a:t>Agriculture</a:t>
            </a:r>
          </a:p>
          <a:p>
            <a:pPr lvl="1"/>
            <a:r>
              <a:rPr lang="en-US" altLang="en-US" smtClean="0"/>
              <a:t>Economic Development</a:t>
            </a:r>
          </a:p>
          <a:p>
            <a:pPr lvl="1"/>
            <a:r>
              <a:rPr lang="en-US" altLang="en-US" smtClean="0"/>
              <a:t>Community Development</a:t>
            </a:r>
          </a:p>
          <a:p>
            <a:pPr lvl="1"/>
            <a:r>
              <a:rPr lang="en-US" altLang="en-US" smtClean="0"/>
              <a:t>Land Use</a:t>
            </a:r>
          </a:p>
          <a:p>
            <a:pPr lvl="1"/>
            <a:r>
              <a:rPr lang="en-US" altLang="en-US" smtClean="0"/>
              <a:t>Health care</a:t>
            </a:r>
          </a:p>
          <a:p>
            <a:pPr lvl="1"/>
            <a:r>
              <a:rPr lang="en-US" altLang="en-US" smtClean="0"/>
              <a:t>Infrastructure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Rural vs. Urban </a:t>
            </a:r>
            <a:endParaRPr lang="en-US" dirty="0"/>
          </a:p>
        </p:txBody>
      </p:sp>
      <p:sp>
        <p:nvSpPr>
          <p:cNvPr id="37891" name="Content Placeholder 2"/>
          <p:cNvSpPr>
            <a:spLocks noGrp="1"/>
          </p:cNvSpPr>
          <p:nvPr>
            <p:ph idx="1"/>
          </p:nvPr>
        </p:nvSpPr>
        <p:spPr/>
        <p:txBody>
          <a:bodyPr/>
          <a:lstStyle/>
          <a:p>
            <a:r>
              <a:rPr lang="en-US" altLang="en-US" smtClean="0"/>
              <a:t>In MD, we have found that our rural and urban areas share the same challenges</a:t>
            </a:r>
          </a:p>
          <a:p>
            <a:r>
              <a:rPr lang="en-US" altLang="en-US" smtClean="0"/>
              <a:t>It’s just the solutions are different!</a:t>
            </a:r>
          </a:p>
          <a:p>
            <a:r>
              <a:rPr lang="en-US" altLang="en-US" smtClean="0"/>
              <a:t>Not one size fits all</a:t>
            </a:r>
          </a:p>
          <a:p>
            <a:pPr lvl="1"/>
            <a:r>
              <a:rPr lang="en-US" altLang="en-US" smtClean="0"/>
              <a:t>What works in suburban Bethesda, often won’t work in Oakland</a:t>
            </a:r>
          </a:p>
          <a:p>
            <a:pPr lvl="1"/>
            <a:r>
              <a:rPr lang="en-US" altLang="en-US" smtClean="0"/>
              <a:t>Example: Complete Streets policy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Rural Matters!</a:t>
            </a:r>
            <a:endParaRPr lang="en-US" dirty="0"/>
          </a:p>
        </p:txBody>
      </p:sp>
      <p:sp>
        <p:nvSpPr>
          <p:cNvPr id="38915" name="Content Placeholder 2"/>
          <p:cNvSpPr>
            <a:spLocks noGrp="1"/>
          </p:cNvSpPr>
          <p:nvPr>
            <p:ph idx="1"/>
          </p:nvPr>
        </p:nvSpPr>
        <p:spPr/>
        <p:txBody>
          <a:bodyPr/>
          <a:lstStyle/>
          <a:p>
            <a:r>
              <a:rPr lang="en-US" altLang="en-US" smtClean="0"/>
              <a:t>Food, fiber and fuel</a:t>
            </a:r>
          </a:p>
          <a:p>
            <a:r>
              <a:rPr lang="en-US" altLang="en-US" smtClean="0"/>
              <a:t>Local food has become increasingly more in demand</a:t>
            </a:r>
          </a:p>
          <a:p>
            <a:pPr lvl="1"/>
            <a:r>
              <a:rPr lang="en-US" altLang="en-US" smtClean="0"/>
              <a:t>Need to ensure access to affordable land</a:t>
            </a:r>
          </a:p>
          <a:p>
            <a:pPr lvl="1"/>
            <a:r>
              <a:rPr lang="en-US" altLang="en-US" smtClean="0"/>
              <a:t>Grow food, not houses</a:t>
            </a:r>
          </a:p>
          <a:p>
            <a:r>
              <a:rPr lang="en-US" altLang="en-US" smtClean="0"/>
              <a:t>Energy production occurs in rural areas</a:t>
            </a:r>
          </a:p>
          <a:p>
            <a:pPr lvl="1"/>
            <a:r>
              <a:rPr lang="en-US" altLang="en-US" smtClean="0"/>
              <a:t>Renewable energy facilities such as wind and solar</a:t>
            </a:r>
          </a:p>
          <a:p>
            <a:pPr lvl="1"/>
            <a:r>
              <a:rPr lang="en-US" altLang="en-US" smtClean="0"/>
              <a:t>Natural gas production and export</a:t>
            </a:r>
          </a:p>
          <a:p>
            <a:pPr lvl="1"/>
            <a:r>
              <a:rPr lang="en-US" altLang="en-US" smtClean="0"/>
              <a:t>Wood energy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Mission</a:t>
            </a:r>
            <a:endParaRPr lang="en-US" dirty="0"/>
          </a:p>
        </p:txBody>
      </p:sp>
      <p:sp>
        <p:nvSpPr>
          <p:cNvPr id="3" name="Content Placeholder 2"/>
          <p:cNvSpPr>
            <a:spLocks noGrp="1"/>
          </p:cNvSpPr>
          <p:nvPr>
            <p:ph idx="1"/>
          </p:nvPr>
        </p:nvSpPr>
        <p:spPr/>
        <p:txBody>
          <a:bodyPr>
            <a:normAutofit fontScale="92500" lnSpcReduction="10000"/>
          </a:bodyPr>
          <a:lstStyle/>
          <a:p>
            <a:pPr eaLnBrk="1" fontAlgn="auto" hangingPunct="1">
              <a:spcAft>
                <a:spcPts val="0"/>
              </a:spcAft>
              <a:buFont typeface="Wingdings 2"/>
              <a:buChar char=""/>
              <a:defRPr/>
            </a:pPr>
            <a:r>
              <a:rPr lang="en-US" dirty="0" smtClean="0"/>
              <a:t>Serves as a partnership of federal, state and local governments, together with the private sector, to improve the quality of life of all citizens of rural Maryland.</a:t>
            </a:r>
          </a:p>
          <a:p>
            <a:pPr eaLnBrk="1" fontAlgn="auto" hangingPunct="1">
              <a:spcAft>
                <a:spcPts val="0"/>
              </a:spcAft>
              <a:buFont typeface="Wingdings 2"/>
              <a:buChar char=""/>
              <a:defRPr/>
            </a:pPr>
            <a:r>
              <a:rPr lang="en-US" dirty="0" smtClean="0"/>
              <a:t>The only entity in state government specifically designed to convene rural leaders across the state and across disciplines to identify economic development challenges common to rural areas and to develop and implement realistic, workable solutions.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p:txBody>
          <a:bodyPr/>
          <a:lstStyle/>
          <a:p>
            <a:pPr algn="ctr" eaLnBrk="1" hangingPunct="1">
              <a:buFont typeface="Wingdings 2" pitchFamily="18" charset="2"/>
              <a:buNone/>
            </a:pPr>
            <a:r>
              <a:rPr lang="en-US" altLang="en-US" smtClean="0"/>
              <a:t>Charlotte Davis</a:t>
            </a:r>
          </a:p>
          <a:p>
            <a:pPr algn="ctr" eaLnBrk="1" hangingPunct="1">
              <a:buFont typeface="Wingdings 2" pitchFamily="18" charset="2"/>
              <a:buNone/>
            </a:pPr>
            <a:r>
              <a:rPr lang="en-US" altLang="en-US" smtClean="0"/>
              <a:t>Executive Director</a:t>
            </a:r>
          </a:p>
          <a:p>
            <a:pPr algn="ctr" eaLnBrk="1" hangingPunct="1">
              <a:buFont typeface="Wingdings 2" pitchFamily="18" charset="2"/>
              <a:buNone/>
            </a:pPr>
            <a:r>
              <a:rPr lang="en-US" altLang="en-US" smtClean="0"/>
              <a:t>Rural Maryland Council</a:t>
            </a:r>
          </a:p>
          <a:p>
            <a:pPr algn="ctr" eaLnBrk="1" hangingPunct="1">
              <a:buFont typeface="Wingdings 2" pitchFamily="18" charset="2"/>
              <a:buNone/>
            </a:pPr>
            <a:r>
              <a:rPr lang="en-US" altLang="en-US" smtClean="0"/>
              <a:t>50 Harry S. Truman Parkway</a:t>
            </a:r>
          </a:p>
          <a:p>
            <a:pPr algn="ctr" eaLnBrk="1" hangingPunct="1">
              <a:buFont typeface="Wingdings 2" pitchFamily="18" charset="2"/>
              <a:buNone/>
            </a:pPr>
            <a:r>
              <a:rPr lang="en-US" altLang="en-US" smtClean="0"/>
              <a:t>Annapolis, Maryland  21401</a:t>
            </a:r>
          </a:p>
          <a:p>
            <a:pPr algn="ctr" eaLnBrk="1" hangingPunct="1">
              <a:buFont typeface="Wingdings 2" pitchFamily="18" charset="2"/>
              <a:buNone/>
            </a:pPr>
            <a:r>
              <a:rPr lang="en-US" altLang="en-US" smtClean="0"/>
              <a:t>(410) 841-5774</a:t>
            </a:r>
          </a:p>
          <a:p>
            <a:pPr algn="ctr" eaLnBrk="1" hangingPunct="1">
              <a:buFont typeface="Wingdings 2" pitchFamily="18" charset="2"/>
              <a:buNone/>
            </a:pPr>
            <a:r>
              <a:rPr lang="en-US" altLang="en-US" smtClean="0"/>
              <a:t>Charlotte.davis@maryland.gov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RMC service area.bmp"/>
          <p:cNvPicPr>
            <a:picLocks noChangeAspect="1"/>
          </p:cNvPicPr>
          <p:nvPr/>
        </p:nvPicPr>
        <p:blipFill>
          <a:blip r:embed="rId2" cstate="print"/>
          <a:srcRect/>
          <a:stretch>
            <a:fillRect/>
          </a:stretch>
        </p:blipFill>
        <p:spPr bwMode="auto">
          <a:xfrm>
            <a:off x="333375" y="695325"/>
            <a:ext cx="8477250" cy="54673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Challenges in MD’s Rural Areas</a:t>
            </a:r>
            <a:endParaRPr lang="en-US" dirty="0"/>
          </a:p>
        </p:txBody>
      </p:sp>
      <p:sp>
        <p:nvSpPr>
          <p:cNvPr id="14339" name="Content Placeholder 2"/>
          <p:cNvSpPr>
            <a:spLocks noGrp="1"/>
          </p:cNvSpPr>
          <p:nvPr>
            <p:ph idx="1"/>
          </p:nvPr>
        </p:nvSpPr>
        <p:spPr/>
        <p:txBody>
          <a:bodyPr/>
          <a:lstStyle/>
          <a:p>
            <a:pPr eaLnBrk="1" hangingPunct="1"/>
            <a:r>
              <a:rPr lang="en-US" altLang="en-US" smtClean="0"/>
              <a:t>Higher Unemployment rates in rural</a:t>
            </a:r>
          </a:p>
          <a:p>
            <a:pPr eaLnBrk="1" hangingPunct="1"/>
            <a:r>
              <a:rPr lang="en-US" altLang="en-US" smtClean="0"/>
              <a:t>Overall, the rural unemployment rate is 7.98%.  The State’s overall unemployment rate is 6.7%.  The suburban/urban rate is 6.48%.  Subtracting out the City of Baltimore, the suburban rate is even lower at 5.86%.</a:t>
            </a:r>
          </a:p>
          <a:p>
            <a:pPr eaLnBrk="1" hangingPunct="1"/>
            <a:r>
              <a:rPr lang="en-US" altLang="en-US" smtClean="0"/>
              <a:t>Somerset Co (10.8%) and Dorchester (10.5%) both have the highest unemployment rates, not only among the rural areas, but in the State.</a:t>
            </a:r>
          </a:p>
          <a:p>
            <a:pPr eaLnBrk="1" hangingPunct="1"/>
            <a:endParaRPr lang="en-US" alt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Unemployment Rates by County in MD March 2013.bmp"/>
          <p:cNvPicPr>
            <a:picLocks noChangeAspect="1" noChangeArrowheads="1"/>
          </p:cNvPicPr>
          <p:nvPr/>
        </p:nvPicPr>
        <p:blipFill>
          <a:blip r:embed="rId2" cstate="print"/>
          <a:srcRect/>
          <a:stretch>
            <a:fillRect/>
          </a:stretch>
        </p:blipFill>
        <p:spPr bwMode="auto">
          <a:xfrm>
            <a:off x="533400" y="609600"/>
            <a:ext cx="8153400" cy="5486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Other Challenges</a:t>
            </a:r>
            <a:endParaRPr lang="en-US" dirty="0"/>
          </a:p>
        </p:txBody>
      </p:sp>
      <p:sp>
        <p:nvSpPr>
          <p:cNvPr id="16387" name="Content Placeholder 2"/>
          <p:cNvSpPr>
            <a:spLocks noGrp="1"/>
          </p:cNvSpPr>
          <p:nvPr>
            <p:ph sz="half" idx="1"/>
          </p:nvPr>
        </p:nvSpPr>
        <p:spPr/>
        <p:txBody>
          <a:bodyPr/>
          <a:lstStyle/>
          <a:p>
            <a:pPr eaLnBrk="1" hangingPunct="1"/>
            <a:r>
              <a:rPr lang="en-US" altLang="en-US" sz="2000" smtClean="0"/>
              <a:t>Lack of transportation options</a:t>
            </a:r>
          </a:p>
          <a:p>
            <a:pPr eaLnBrk="1" hangingPunct="1"/>
            <a:r>
              <a:rPr lang="en-US" altLang="en-US" sz="2000" smtClean="0"/>
              <a:t>Lack of access to high speed internet</a:t>
            </a:r>
          </a:p>
          <a:p>
            <a:pPr eaLnBrk="1" hangingPunct="1"/>
            <a:r>
              <a:rPr lang="en-US" altLang="en-US" sz="2000" smtClean="0"/>
              <a:t>Health care provider shortages in rural areas</a:t>
            </a:r>
          </a:p>
          <a:p>
            <a:pPr lvl="1" eaLnBrk="1" hangingPunct="1"/>
            <a:r>
              <a:rPr lang="en-US" altLang="en-US" sz="2000" smtClean="0"/>
              <a:t>Higher rates of obesity, smoking and drinking</a:t>
            </a:r>
          </a:p>
          <a:p>
            <a:pPr lvl="1" eaLnBrk="1" hangingPunct="1"/>
            <a:r>
              <a:rPr lang="en-US" altLang="en-US" sz="2000" smtClean="0"/>
              <a:t>Care for stroke patients is an issue</a:t>
            </a:r>
          </a:p>
          <a:p>
            <a:pPr eaLnBrk="1" hangingPunct="1"/>
            <a:r>
              <a:rPr lang="en-US" altLang="en-US" sz="2000" smtClean="0"/>
              <a:t>Regulatory changes in agriculture</a:t>
            </a:r>
          </a:p>
          <a:p>
            <a:pPr eaLnBrk="1" hangingPunct="1"/>
            <a:r>
              <a:rPr lang="en-US" altLang="en-US" sz="2000" smtClean="0"/>
              <a:t>Lower rates of education attainment beyond high school</a:t>
            </a:r>
          </a:p>
          <a:p>
            <a:pPr eaLnBrk="1" hangingPunct="1">
              <a:buFont typeface="Wingdings 2" pitchFamily="18" charset="2"/>
              <a:buNone/>
            </a:pPr>
            <a:endParaRPr lang="en-US" altLang="en-US" smtClean="0"/>
          </a:p>
          <a:p>
            <a:pPr eaLnBrk="1" hangingPunct="1"/>
            <a:endParaRPr lang="en-US" altLang="en-US" smtClean="0"/>
          </a:p>
          <a:p>
            <a:pPr eaLnBrk="1" hangingPunct="1">
              <a:buFont typeface="Wingdings 2" pitchFamily="18" charset="2"/>
              <a:buNone/>
            </a:pPr>
            <a:endParaRPr lang="en-US" altLang="en-US" smtClean="0"/>
          </a:p>
        </p:txBody>
      </p:sp>
      <p:sp>
        <p:nvSpPr>
          <p:cNvPr id="16388" name="Content Placeholder 4"/>
          <p:cNvSpPr>
            <a:spLocks noGrp="1"/>
          </p:cNvSpPr>
          <p:nvPr>
            <p:ph sz="half" idx="2"/>
          </p:nvPr>
        </p:nvSpPr>
        <p:spPr/>
        <p:txBody>
          <a:bodyPr/>
          <a:lstStyle/>
          <a:p>
            <a:pPr eaLnBrk="1" hangingPunct="1"/>
            <a:endParaRPr lang="en-US" altLang="en-US" smtClean="0"/>
          </a:p>
        </p:txBody>
      </p:sp>
      <p:pic>
        <p:nvPicPr>
          <p:cNvPr id="16389" name="Picture 3" descr="poverty rates.JPG"/>
          <p:cNvPicPr>
            <a:picLocks noChangeAspect="1"/>
          </p:cNvPicPr>
          <p:nvPr/>
        </p:nvPicPr>
        <p:blipFill>
          <a:blip r:embed="rId2" cstate="print"/>
          <a:srcRect/>
          <a:stretch>
            <a:fillRect/>
          </a:stretch>
        </p:blipFill>
        <p:spPr bwMode="auto">
          <a:xfrm>
            <a:off x="4572000" y="1600200"/>
            <a:ext cx="4432300" cy="4572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Rural Maryland population</a:t>
            </a:r>
            <a:endParaRPr lang="en-US" dirty="0"/>
          </a:p>
        </p:txBody>
      </p:sp>
      <p:sp>
        <p:nvSpPr>
          <p:cNvPr id="3" name="Content Placeholder 2"/>
          <p:cNvSpPr>
            <a:spLocks noGrp="1"/>
          </p:cNvSpPr>
          <p:nvPr>
            <p:ph idx="1"/>
          </p:nvPr>
        </p:nvSpPr>
        <p:spPr>
          <a:xfrm>
            <a:off x="304800" y="1371600"/>
            <a:ext cx="8686800" cy="4708525"/>
          </a:xfrm>
        </p:spPr>
        <p:txBody>
          <a:bodyPr/>
          <a:lstStyle/>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2010 Population</a:t>
            </a:r>
          </a:p>
          <a:p>
            <a:pPr marL="0" eaLnBrk="1" hangingPunct="1">
              <a:lnSpc>
                <a:spcPct val="115000"/>
              </a:lnSpc>
              <a:spcBef>
                <a:spcPts val="0"/>
              </a:spcBef>
              <a:spcAft>
                <a:spcPts val="0"/>
              </a:spcAft>
              <a:buFont typeface="Wingdings 2" pitchFamily="18" charset="2"/>
              <a:buNone/>
              <a:defRPr/>
            </a:pPr>
            <a:r>
              <a:rPr lang="en-US" sz="1200" b="1" dirty="0" smtClean="0">
                <a:solidFill>
                  <a:srgbClr val="222222"/>
                </a:solidFill>
                <a:latin typeface="Calibri"/>
                <a:ea typeface="Calibri"/>
                <a:cs typeface="Times New Roman"/>
              </a:rPr>
              <a:t>	Urban					Rural</a:t>
            </a:r>
            <a:endParaRPr lang="en-US" sz="1200" dirty="0" smtClean="0">
              <a:solidFill>
                <a:srgbClr val="222222"/>
              </a:solidFill>
              <a:latin typeface="Calibri"/>
              <a:ea typeface="Calibri"/>
              <a:cs typeface="Times New Roman"/>
            </a:endParaRP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Baltimore City		620,961			 Harford County	244,826 	</a:t>
            </a:r>
          </a:p>
          <a:p>
            <a:pPr marL="0" eaLnBrk="1" hangingPunct="1">
              <a:lnSpc>
                <a:spcPct val="115000"/>
              </a:lnSpc>
              <a:spcBef>
                <a:spcPts val="0"/>
              </a:spcBef>
              <a:spcAft>
                <a:spcPts val="0"/>
              </a:spcAft>
              <a:buFont typeface="Wingdings 2" pitchFamily="18" charset="2"/>
              <a:buNone/>
              <a:defRPr/>
            </a:pPr>
            <a:r>
              <a:rPr lang="en-US" sz="1200" b="1" dirty="0" smtClean="0">
                <a:solidFill>
                  <a:srgbClr val="222222"/>
                </a:solidFill>
                <a:latin typeface="Calibri"/>
                <a:ea typeface="Calibri"/>
                <a:cs typeface="Times New Roman"/>
              </a:rPr>
              <a:t>	Suburban					</a:t>
            </a:r>
            <a:r>
              <a:rPr lang="en-US" sz="1200" dirty="0" smtClean="0">
                <a:solidFill>
                  <a:srgbClr val="222222"/>
                </a:solidFill>
                <a:latin typeface="Calibri"/>
                <a:ea typeface="Calibri"/>
                <a:cs typeface="Times New Roman"/>
              </a:rPr>
              <a:t> Frederick County	233,385</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Montgomery County	971,777			 Carroll County	167,134	</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Prince George’s County	863,420			 Washington County	147,430</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Baltimore County	805,029			 Charles County	146,551</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Anne Arundel County	537,656			 St. Mary’s County	105,151</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Howard County	287,085			 Cecil County		101,108</a:t>
            </a:r>
          </a:p>
          <a:p>
            <a:pPr marL="0" eaLnBrk="1" hangingPunct="1">
              <a:lnSpc>
                <a:spcPct val="115000"/>
              </a:lnSpc>
              <a:spcBef>
                <a:spcPts val="0"/>
              </a:spcBef>
              <a:spcAft>
                <a:spcPts val="0"/>
              </a:spcAft>
              <a:buFont typeface="Wingdings 2" pitchFamily="18" charset="2"/>
              <a:buNone/>
              <a:defRPr/>
            </a:pPr>
            <a:r>
              <a:rPr lang="en-US" sz="1200" b="1" dirty="0" smtClean="0">
                <a:solidFill>
                  <a:srgbClr val="222222"/>
                </a:solidFill>
                <a:latin typeface="Calibri"/>
                <a:ea typeface="Calibri"/>
                <a:cs typeface="Times New Roman"/>
              </a:rPr>
              <a:t>	Total Suburban</a:t>
            </a:r>
            <a:r>
              <a:rPr lang="en-US" sz="1200" dirty="0" smtClean="0">
                <a:solidFill>
                  <a:srgbClr val="222222"/>
                </a:solidFill>
                <a:latin typeface="Calibri"/>
                <a:ea typeface="Calibri"/>
                <a:cs typeface="Times New Roman"/>
              </a:rPr>
              <a:t>	</a:t>
            </a:r>
            <a:r>
              <a:rPr lang="en-US" sz="1200" b="1" dirty="0" smtClean="0">
                <a:solidFill>
                  <a:srgbClr val="222222"/>
                </a:solidFill>
                <a:latin typeface="Calibri"/>
                <a:ea typeface="Calibri"/>
                <a:cs typeface="Times New Roman"/>
              </a:rPr>
              <a:t>3,464,967			</a:t>
            </a:r>
            <a:r>
              <a:rPr lang="en-US" sz="1200" dirty="0" smtClean="0">
                <a:solidFill>
                  <a:srgbClr val="222222"/>
                </a:solidFill>
                <a:latin typeface="Calibri"/>
                <a:ea typeface="Calibri"/>
                <a:cs typeface="Times New Roman"/>
              </a:rPr>
              <a:t> Wicomico County	98,733</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Calvert County		88,737</a:t>
            </a:r>
          </a:p>
          <a:p>
            <a:pPr marL="0" eaLnBrk="1" hangingPunct="1">
              <a:lnSpc>
                <a:spcPct val="115000"/>
              </a:lnSpc>
              <a:spcBef>
                <a:spcPts val="0"/>
              </a:spcBef>
              <a:spcAft>
                <a:spcPts val="0"/>
              </a:spcAft>
              <a:buFont typeface="Wingdings 2" pitchFamily="18" charset="2"/>
              <a:buNone/>
              <a:defRPr/>
            </a:pPr>
            <a:r>
              <a:rPr lang="en-US" sz="1400" dirty="0" smtClean="0">
                <a:solidFill>
                  <a:srgbClr val="222222"/>
                </a:solidFill>
                <a:latin typeface="Calibri"/>
                <a:ea typeface="Calibri"/>
                <a:cs typeface="Times New Roman"/>
              </a:rPr>
              <a:t>	</a:t>
            </a:r>
            <a:r>
              <a:rPr lang="en-US" sz="1200" b="1" dirty="0" smtClean="0">
                <a:solidFill>
                  <a:srgbClr val="222222"/>
                </a:solidFill>
                <a:latin typeface="Calibri"/>
                <a:ea typeface="Calibri"/>
                <a:cs typeface="Times New Roman"/>
              </a:rPr>
              <a:t>Total Maryland</a:t>
            </a:r>
            <a:r>
              <a:rPr lang="en-US" sz="1200" dirty="0" smtClean="0">
                <a:solidFill>
                  <a:srgbClr val="222222"/>
                </a:solidFill>
                <a:latin typeface="Calibri"/>
                <a:ea typeface="Calibri"/>
                <a:cs typeface="Times New Roman"/>
              </a:rPr>
              <a:t>  	</a:t>
            </a:r>
            <a:r>
              <a:rPr lang="en-US" sz="1200" b="1" dirty="0" smtClean="0">
                <a:solidFill>
                  <a:srgbClr val="222222"/>
                </a:solidFill>
                <a:latin typeface="Calibri"/>
                <a:ea typeface="Calibri"/>
                <a:cs typeface="Times New Roman"/>
              </a:rPr>
              <a:t>5,773,552</a:t>
            </a:r>
            <a:r>
              <a:rPr lang="en-US" sz="1400" dirty="0" smtClean="0">
                <a:solidFill>
                  <a:srgbClr val="222222"/>
                </a:solidFill>
                <a:latin typeface="Calibri"/>
                <a:ea typeface="Calibri"/>
                <a:cs typeface="Times New Roman"/>
              </a:rPr>
              <a:t>			</a:t>
            </a:r>
            <a:r>
              <a:rPr lang="en-US" sz="1200" dirty="0" smtClean="0">
                <a:solidFill>
                  <a:srgbClr val="222222"/>
                </a:solidFill>
                <a:latin typeface="Calibri"/>
                <a:ea typeface="Calibri"/>
                <a:cs typeface="Times New Roman"/>
              </a:rPr>
              <a:t>Allegany County	75,087</a:t>
            </a:r>
          </a:p>
          <a:p>
            <a:pPr marL="0" eaLnBrk="1" hangingPunct="1">
              <a:lnSpc>
                <a:spcPct val="115000"/>
              </a:lnSpc>
              <a:spcBef>
                <a:spcPts val="0"/>
              </a:spcBef>
              <a:spcAft>
                <a:spcPts val="0"/>
              </a:spcAft>
              <a:buFont typeface="Wingdings 2" pitchFamily="18" charset="2"/>
              <a:buNone/>
              <a:defRPr/>
            </a:pPr>
            <a:r>
              <a:rPr lang="en-US" sz="1400" dirty="0" smtClean="0">
                <a:solidFill>
                  <a:srgbClr val="222222"/>
                </a:solidFill>
                <a:latin typeface="Calibri"/>
                <a:ea typeface="Calibri"/>
                <a:cs typeface="Times New Roman"/>
              </a:rPr>
              <a:t>						</a:t>
            </a:r>
            <a:r>
              <a:rPr lang="en-US" sz="1200" dirty="0" smtClean="0">
                <a:solidFill>
                  <a:srgbClr val="222222"/>
                </a:solidFill>
                <a:latin typeface="Calibri"/>
                <a:ea typeface="Calibri"/>
                <a:cs typeface="Times New Roman"/>
              </a:rPr>
              <a:t>Worcester County	51,454</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Queen Anne’s County	47,798</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Talbot County		37,782</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Caroline County	33,066</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Dorchester County	32,618</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Garrett County 	30,097</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Somerset County 	26,470</a:t>
            </a: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Kent County 		20,197</a:t>
            </a:r>
          </a:p>
          <a:p>
            <a:pPr marL="0" eaLnBrk="1" hangingPunct="1">
              <a:lnSpc>
                <a:spcPct val="115000"/>
              </a:lnSpc>
              <a:spcBef>
                <a:spcPts val="0"/>
              </a:spcBef>
              <a:spcAft>
                <a:spcPts val="0"/>
              </a:spcAft>
              <a:buFont typeface="Wingdings 2" pitchFamily="18" charset="2"/>
              <a:buNone/>
              <a:defRPr/>
            </a:pPr>
            <a:r>
              <a:rPr lang="en-US" sz="1200" b="1" dirty="0" smtClean="0">
                <a:solidFill>
                  <a:srgbClr val="222222"/>
                </a:solidFill>
                <a:latin typeface="Calibri"/>
                <a:ea typeface="Calibri"/>
                <a:cs typeface="Times New Roman"/>
              </a:rPr>
              <a:t>						Total Rural  		1,687,624</a:t>
            </a:r>
            <a:endParaRPr lang="en-US" sz="1200" dirty="0" smtClean="0">
              <a:solidFill>
                <a:srgbClr val="222222"/>
              </a:solidFill>
              <a:latin typeface="Calibri"/>
              <a:ea typeface="Calibri"/>
              <a:cs typeface="Times New Roman"/>
            </a:endParaRPr>
          </a:p>
          <a:p>
            <a:pPr marL="0" eaLnBrk="1" hangingPunct="1">
              <a:lnSpc>
                <a:spcPct val="115000"/>
              </a:lnSpc>
              <a:spcBef>
                <a:spcPts val="0"/>
              </a:spcBef>
              <a:spcAft>
                <a:spcPts val="0"/>
              </a:spcAft>
              <a:buFont typeface="Wingdings 2" pitchFamily="18" charset="2"/>
              <a:buNone/>
              <a:defRPr/>
            </a:pPr>
            <a:r>
              <a:rPr lang="en-US" sz="1200" dirty="0" smtClean="0">
                <a:solidFill>
                  <a:srgbClr val="222222"/>
                </a:solidFill>
                <a:latin typeface="Calibri"/>
                <a:ea typeface="Calibri"/>
                <a:cs typeface="Times New Roman"/>
              </a:rPr>
              <a:t>	</a:t>
            </a:r>
          </a:p>
          <a:p>
            <a:pPr eaLnBrk="1" hangingPunct="1">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Mass Population</a:t>
            </a:r>
            <a:endParaRPr lang="en-US" dirty="0"/>
          </a:p>
        </p:txBody>
      </p:sp>
      <p:sp>
        <p:nvSpPr>
          <p:cNvPr id="18435" name="Content Placeholder 2"/>
          <p:cNvSpPr>
            <a:spLocks noGrp="1"/>
          </p:cNvSpPr>
          <p:nvPr>
            <p:ph idx="1"/>
          </p:nvPr>
        </p:nvSpPr>
        <p:spPr/>
        <p:txBody>
          <a:bodyPr/>
          <a:lstStyle/>
          <a:p>
            <a:r>
              <a:rPr lang="en-US" altLang="en-US" sz="1800" smtClean="0"/>
              <a:t>TOTAL		6,349,097</a:t>
            </a:r>
          </a:p>
          <a:p>
            <a:r>
              <a:rPr lang="en-US" altLang="en-US" sz="1800" b="1" smtClean="0"/>
              <a:t>Barnstable County	222,230</a:t>
            </a:r>
          </a:p>
          <a:p>
            <a:r>
              <a:rPr lang="en-US" altLang="en-US" sz="1800" b="1" smtClean="0"/>
              <a:t>Berkshire County	134,953</a:t>
            </a:r>
          </a:p>
          <a:p>
            <a:r>
              <a:rPr lang="en-US" altLang="en-US" sz="1800" smtClean="0"/>
              <a:t>Bristol County		534,678</a:t>
            </a:r>
          </a:p>
          <a:p>
            <a:r>
              <a:rPr lang="en-US" altLang="en-US" sz="1800" b="1" smtClean="0"/>
              <a:t>Dukes County		14,987</a:t>
            </a:r>
          </a:p>
          <a:p>
            <a:r>
              <a:rPr lang="en-US" altLang="en-US" sz="1800" smtClean="0"/>
              <a:t>Essex County		723,419</a:t>
            </a:r>
          </a:p>
          <a:p>
            <a:r>
              <a:rPr lang="en-US" altLang="en-US" sz="1800" b="1" smtClean="0"/>
              <a:t>Franklin County	71,535</a:t>
            </a:r>
          </a:p>
          <a:p>
            <a:r>
              <a:rPr lang="en-US" altLang="en-US" sz="1800" smtClean="0"/>
              <a:t>Hampden County	456,228</a:t>
            </a:r>
          </a:p>
          <a:p>
            <a:r>
              <a:rPr lang="en-US" altLang="en-US" sz="1800" b="1" smtClean="0"/>
              <a:t>Hampshire County	152,251</a:t>
            </a:r>
          </a:p>
          <a:p>
            <a:r>
              <a:rPr lang="en-US" altLang="en-US" sz="1800" smtClean="0"/>
              <a:t>Middlesex County	1,465,396</a:t>
            </a:r>
          </a:p>
          <a:p>
            <a:r>
              <a:rPr lang="en-US" altLang="en-US" sz="1800" b="1" smtClean="0"/>
              <a:t>Nantucket County	9,520</a:t>
            </a:r>
          </a:p>
          <a:p>
            <a:r>
              <a:rPr lang="en-US" altLang="en-US" sz="1800" smtClean="0"/>
              <a:t>Norfolk County		650,308</a:t>
            </a:r>
          </a:p>
          <a:p>
            <a:r>
              <a:rPr lang="en-US" altLang="en-US" sz="1800" smtClean="0"/>
              <a:t>Plymouth County	472,822</a:t>
            </a:r>
          </a:p>
          <a:p>
            <a:r>
              <a:rPr lang="en-US" altLang="en-US" sz="1800" smtClean="0"/>
              <a:t>Suffolk County		689,807</a:t>
            </a:r>
          </a:p>
          <a:p>
            <a:r>
              <a:rPr lang="en-US" altLang="en-US" sz="1800" smtClean="0"/>
              <a:t>Worcester County	750,963</a:t>
            </a:r>
          </a:p>
          <a:p>
            <a:endParaRPr lang="en-US" altLang="en-US"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5878</TotalTime>
  <Words>1071</Words>
  <Application>Microsoft Office PowerPoint</Application>
  <PresentationFormat>On-screen Show (4:3)</PresentationFormat>
  <Paragraphs>192</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Franklin Gothic Book</vt:lpstr>
      <vt:lpstr>Arial</vt:lpstr>
      <vt:lpstr>Franklin Gothic Medium</vt:lpstr>
      <vt:lpstr>Wingdings 2</vt:lpstr>
      <vt:lpstr>Calibri</vt:lpstr>
      <vt:lpstr>Verdana</vt:lpstr>
      <vt:lpstr>Times New Roman</vt:lpstr>
      <vt:lpstr>Trek</vt:lpstr>
      <vt:lpstr>Rural Maryland Council</vt:lpstr>
      <vt:lpstr>Authorization</vt:lpstr>
      <vt:lpstr>Mission</vt:lpstr>
      <vt:lpstr>Slide 4</vt:lpstr>
      <vt:lpstr>Challenges in MD’s Rural Areas</vt:lpstr>
      <vt:lpstr>Slide 6</vt:lpstr>
      <vt:lpstr>Other Challenges</vt:lpstr>
      <vt:lpstr>Rural Maryland population</vt:lpstr>
      <vt:lpstr>Mass Population</vt:lpstr>
      <vt:lpstr>Density</vt:lpstr>
      <vt:lpstr>MASS Rural Communities</vt:lpstr>
      <vt:lpstr>Mass Rural Challenges </vt:lpstr>
      <vt:lpstr>MA/MD Agriculture</vt:lpstr>
      <vt:lpstr>Challenges to MD rural Governments</vt:lpstr>
      <vt:lpstr>State Government Representation</vt:lpstr>
      <vt:lpstr>Slide 16</vt:lpstr>
      <vt:lpstr>2014 MD Gubernatorial election Results</vt:lpstr>
      <vt:lpstr>2014 MA Gubernatorial election results</vt:lpstr>
      <vt:lpstr>Partisan</vt:lpstr>
      <vt:lpstr>Strategies</vt:lpstr>
      <vt:lpstr>RMC’s Advocacy ROLE</vt:lpstr>
      <vt:lpstr>RMC Programs</vt:lpstr>
      <vt:lpstr>RMC Research</vt:lpstr>
      <vt:lpstr>RMC Youth Assessment and Engagement</vt:lpstr>
      <vt:lpstr>RURAL WHITE PAPER RECOMMENDATIONS</vt:lpstr>
      <vt:lpstr>State Rural development Councils</vt:lpstr>
      <vt:lpstr>Rural Issues can be overwhelming</vt:lpstr>
      <vt:lpstr>Rural vs. Urban </vt:lpstr>
      <vt:lpstr>Rural Matters!</vt:lpstr>
      <vt:lpstr>Slide 30</vt:lpstr>
    </vt:vector>
  </TitlesOfParts>
  <Company>Maryland 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Maryland Council</dc:title>
  <dc:creator>DavisCL</dc:creator>
  <cp:lastModifiedBy>Carsten Snow</cp:lastModifiedBy>
  <cp:revision>359</cp:revision>
  <dcterms:created xsi:type="dcterms:W3CDTF">2012-12-19T22:07:38Z</dcterms:created>
  <dcterms:modified xsi:type="dcterms:W3CDTF">2014-12-22T15:12:13Z</dcterms:modified>
</cp:coreProperties>
</file>