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2" r:id="rId4"/>
    <p:sldId id="269" r:id="rId5"/>
    <p:sldId id="258" r:id="rId6"/>
    <p:sldId id="259" r:id="rId7"/>
    <p:sldId id="260" r:id="rId8"/>
    <p:sldId id="261" r:id="rId9"/>
    <p:sldId id="263" r:id="rId10"/>
    <p:sldId id="265" r:id="rId11"/>
    <p:sldId id="264" r:id="rId12"/>
    <p:sldId id="266" r:id="rId13"/>
    <p:sldId id="267" r:id="rId14"/>
    <p:sldId id="268" r:id="rId15"/>
    <p:sldId id="270" r:id="rId1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67" autoAdjust="0"/>
  </p:normalViewPr>
  <p:slideViewPr>
    <p:cSldViewPr>
      <p:cViewPr varScale="1">
        <p:scale>
          <a:sx n="64" d="100"/>
          <a:sy n="64" d="100"/>
        </p:scale>
        <p:origin x="-3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3D4FD4-D067-4E3C-AB4C-6493DAE303DF}" type="datetimeFigureOut">
              <a:rPr lang="en-US" smtClean="0"/>
              <a:t>10/4/2012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185625-1250-40AD-82CC-F4C625FF61C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OPERATING ISSUES</a:t>
            </a:r>
            <a:br>
              <a:rPr lang="en-US" sz="3200" dirty="0" smtClean="0"/>
            </a:br>
            <a:r>
              <a:rPr lang="en-US" sz="3200" dirty="0" smtClean="0"/>
              <a:t>FOR </a:t>
            </a:r>
            <a:br>
              <a:rPr lang="en-US" sz="3200" dirty="0" smtClean="0"/>
            </a:br>
            <a:r>
              <a:rPr lang="en-US" sz="3200" dirty="0" smtClean="0"/>
              <a:t>MUNICIPAL AFFORDABLE HOUSING TRUSTS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 smtClean="0"/>
              <a:t>Kathleen M. O’Donnell, Esq.</a:t>
            </a:r>
          </a:p>
          <a:p>
            <a:r>
              <a:rPr lang="en-US" sz="2400" dirty="0" smtClean="0"/>
              <a:t>www.kathleenmodonnell.com</a:t>
            </a:r>
          </a:p>
          <a:p>
            <a:r>
              <a:rPr lang="en-US" sz="2400" dirty="0" smtClean="0"/>
              <a:t>kmeodonnell@verizon.net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365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CPA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Proposals to CPC</a:t>
            </a:r>
          </a:p>
          <a:p>
            <a:r>
              <a:rPr lang="en-US" dirty="0" smtClean="0"/>
              <a:t>Grant Agreements – what are they and why you should have one</a:t>
            </a:r>
          </a:p>
          <a:p>
            <a:r>
              <a:rPr lang="en-US" dirty="0" smtClean="0"/>
              <a:t>Terms:</a:t>
            </a:r>
          </a:p>
          <a:p>
            <a:pPr lvl="1"/>
            <a:r>
              <a:rPr lang="en-US" dirty="0" smtClean="0"/>
              <a:t>Description of project or general grant?</a:t>
            </a:r>
          </a:p>
          <a:p>
            <a:pPr lvl="1"/>
            <a:r>
              <a:rPr lang="en-US" dirty="0" smtClean="0"/>
              <a:t>Amount of grant – how and when are funds delivered to Trust</a:t>
            </a:r>
          </a:p>
          <a:p>
            <a:pPr lvl="1"/>
            <a:r>
              <a:rPr lang="en-US" dirty="0" smtClean="0"/>
              <a:t>Reporting requirements?</a:t>
            </a:r>
          </a:p>
          <a:p>
            <a:pPr lvl="1"/>
            <a:r>
              <a:rPr lang="en-US" dirty="0" smtClean="0"/>
              <a:t>Restriction required in return for funds?</a:t>
            </a:r>
          </a:p>
          <a:p>
            <a:r>
              <a:rPr lang="en-US" dirty="0" smtClean="0"/>
              <a:t>Compliance with Uniform Procurement </a:t>
            </a:r>
            <a:r>
              <a:rPr lang="en-US" dirty="0" smtClean="0"/>
              <a:t>Act?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02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existing Housing Plan for opportunities for development</a:t>
            </a:r>
          </a:p>
          <a:p>
            <a:r>
              <a:rPr lang="en-US" dirty="0" smtClean="0"/>
              <a:t>Consider use of funds as leverage for access to other funding sources</a:t>
            </a:r>
          </a:p>
          <a:p>
            <a:r>
              <a:rPr lang="en-US" dirty="0" smtClean="0"/>
              <a:t>Establish guidelines for expenditures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example - $150k per housing unit</a:t>
            </a:r>
          </a:p>
          <a:p>
            <a:r>
              <a:rPr lang="en-US" dirty="0" smtClean="0"/>
              <a:t>Use of funds for local housing needs, not necessarily for units on the Subsidized Housing Inventory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69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TRUST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Purchase land for affordable housing</a:t>
            </a:r>
          </a:p>
          <a:p>
            <a:r>
              <a:rPr lang="en-US" dirty="0" smtClean="0"/>
              <a:t>Acquire town owned parcels through transfer by town meeting vote or purchase at tax title auction</a:t>
            </a:r>
          </a:p>
          <a:p>
            <a:r>
              <a:rPr lang="en-US" dirty="0" smtClean="0"/>
              <a:t>Purchase restrictions on private construction projects</a:t>
            </a:r>
          </a:p>
          <a:p>
            <a:r>
              <a:rPr lang="en-US" dirty="0" smtClean="0"/>
              <a:t>Provide financing to non-profit developers in return for mortgage or additional affordable 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30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Downpayment</a:t>
            </a:r>
            <a:r>
              <a:rPr lang="en-US" dirty="0" smtClean="0"/>
              <a:t> Assistance Program - Provide </a:t>
            </a:r>
            <a:r>
              <a:rPr lang="en-US" dirty="0" smtClean="0"/>
              <a:t>funds to cover gap between market sale price and affordable price </a:t>
            </a:r>
            <a:r>
              <a:rPr lang="en-US" dirty="0" smtClean="0"/>
              <a:t>in </a:t>
            </a:r>
            <a:r>
              <a:rPr lang="en-US" dirty="0" smtClean="0"/>
              <a:t>return for deed rider</a:t>
            </a:r>
          </a:p>
          <a:p>
            <a:r>
              <a:rPr lang="en-US" dirty="0" smtClean="0"/>
              <a:t>Research potential zoning changes to allow development of affordable housing on grandfathered lots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55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</a:t>
            </a:r>
            <a:r>
              <a:rPr lang="en-US" dirty="0"/>
              <a:t>accessory units through special </a:t>
            </a:r>
            <a:r>
              <a:rPr lang="en-US" dirty="0" smtClean="0"/>
              <a:t>permits</a:t>
            </a:r>
          </a:p>
          <a:p>
            <a:r>
              <a:rPr lang="en-US" dirty="0" smtClean="0"/>
              <a:t>Allow </a:t>
            </a:r>
            <a:r>
              <a:rPr lang="en-US" dirty="0"/>
              <a:t>mixed use in commercial districts through special permits</a:t>
            </a:r>
            <a:endParaRPr lang="en-US" dirty="0" smtClean="0"/>
          </a:p>
          <a:p>
            <a:r>
              <a:rPr lang="en-US" dirty="0" smtClean="0"/>
              <a:t>Inclusionary </a:t>
            </a:r>
            <a:r>
              <a:rPr lang="en-US" dirty="0"/>
              <a:t>zoning</a:t>
            </a:r>
            <a:endParaRPr lang="en-US" dirty="0" smtClean="0"/>
          </a:p>
          <a:p>
            <a:r>
              <a:rPr lang="en-US" dirty="0" smtClean="0"/>
              <a:t>Foreclosure prevention assistance through short term loans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576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Purchase – Uniform Procurement Act (c. 30B Section 16) – can file uniqueness determination with Central Register</a:t>
            </a:r>
          </a:p>
          <a:p>
            <a:r>
              <a:rPr lang="en-US" dirty="0" smtClean="0"/>
              <a:t>Disposition – no exemption for uniqueness – must comply with c. 30B </a:t>
            </a:r>
          </a:p>
          <a:p>
            <a:r>
              <a:rPr lang="en-US" dirty="0" smtClean="0"/>
              <a:t>File Disclosure of Beneficial Interests (c. 7 Section 40J) with DCAM</a:t>
            </a:r>
          </a:p>
          <a:p>
            <a:r>
              <a:rPr lang="en-US" dirty="0" smtClean="0"/>
              <a:t>Don’t forget the IRS – need to file 1099S reporting the sale, obtain affidavit from seller that he/she is not a foreign person subject to </a:t>
            </a:r>
            <a:r>
              <a:rPr lang="en-US" smtClean="0"/>
              <a:t>backup withholding (FIRPTA)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3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Warrant Article </a:t>
            </a:r>
            <a:r>
              <a:rPr lang="en-US" dirty="0" smtClean="0"/>
              <a:t>and the By-Laws adopted under the Article</a:t>
            </a:r>
            <a:endParaRPr lang="en-US" dirty="0" smtClean="0"/>
          </a:p>
          <a:p>
            <a:r>
              <a:rPr lang="en-US" dirty="0" smtClean="0"/>
              <a:t>Do you have a Declaration of Trust?</a:t>
            </a:r>
          </a:p>
          <a:p>
            <a:r>
              <a:rPr lang="en-US" dirty="0" smtClean="0"/>
              <a:t>How many Trustees do you have?</a:t>
            </a:r>
          </a:p>
          <a:p>
            <a:r>
              <a:rPr lang="en-US" dirty="0" smtClean="0"/>
              <a:t>What other Town Offices do they hold, if any?</a:t>
            </a:r>
          </a:p>
          <a:p>
            <a:r>
              <a:rPr lang="en-US" dirty="0" smtClean="0"/>
              <a:t>Is there </a:t>
            </a:r>
            <a:r>
              <a:rPr lang="en-US" dirty="0" smtClean="0"/>
              <a:t>a good reason </a:t>
            </a:r>
            <a:r>
              <a:rPr lang="en-US" dirty="0" smtClean="0"/>
              <a:t>to have </a:t>
            </a:r>
            <a:r>
              <a:rPr lang="en-US" u="sng" dirty="0" smtClean="0"/>
              <a:t>all</a:t>
            </a:r>
            <a:r>
              <a:rPr lang="en-US" dirty="0" smtClean="0"/>
              <a:t> of the Selectmen serve as Trustees?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8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Declaration of Trust </a:t>
            </a:r>
            <a:r>
              <a:rPr lang="en-US" dirty="0" smtClean="0"/>
              <a:t> - Why </a:t>
            </a:r>
            <a:r>
              <a:rPr lang="en-US" dirty="0" smtClean="0"/>
              <a:t>do you need one?</a:t>
            </a:r>
          </a:p>
          <a:p>
            <a:pPr lvl="1"/>
            <a:r>
              <a:rPr lang="en-US" dirty="0" smtClean="0"/>
              <a:t>What does it cover</a:t>
            </a:r>
            <a:r>
              <a:rPr lang="en-US" dirty="0" smtClean="0"/>
              <a:t>?</a:t>
            </a:r>
          </a:p>
          <a:p>
            <a:pPr lvl="5"/>
            <a:r>
              <a:rPr lang="en-US" dirty="0" smtClean="0"/>
              <a:t>Name of the Trust</a:t>
            </a:r>
          </a:p>
          <a:p>
            <a:pPr lvl="5"/>
            <a:r>
              <a:rPr lang="en-US" dirty="0" smtClean="0"/>
              <a:t>Purposes</a:t>
            </a:r>
          </a:p>
          <a:p>
            <a:pPr lvl="5"/>
            <a:r>
              <a:rPr lang="en-US" dirty="0" smtClean="0"/>
              <a:t>Tenure of Trustees</a:t>
            </a:r>
          </a:p>
          <a:p>
            <a:pPr lvl="5"/>
            <a:r>
              <a:rPr lang="en-US" dirty="0" smtClean="0"/>
              <a:t>Meetings</a:t>
            </a:r>
          </a:p>
          <a:p>
            <a:pPr lvl="5"/>
            <a:r>
              <a:rPr lang="en-US" dirty="0" smtClean="0"/>
              <a:t>Powers of Trustees</a:t>
            </a:r>
          </a:p>
          <a:p>
            <a:pPr lvl="5"/>
            <a:r>
              <a:rPr lang="en-US" dirty="0" smtClean="0"/>
              <a:t>Acts of Trustees – how many do you need to sign</a:t>
            </a:r>
          </a:p>
          <a:p>
            <a:pPr lvl="5"/>
            <a:r>
              <a:rPr lang="en-US" dirty="0" smtClean="0"/>
              <a:t>Liability – can’t bind the Town</a:t>
            </a:r>
          </a:p>
          <a:p>
            <a:pPr lvl="5"/>
            <a:r>
              <a:rPr lang="en-US" dirty="0" smtClean="0"/>
              <a:t>Amendments</a:t>
            </a:r>
          </a:p>
          <a:p>
            <a:pPr lvl="5"/>
            <a:r>
              <a:rPr lang="en-US" dirty="0" smtClean="0"/>
              <a:t>Accounts</a:t>
            </a:r>
          </a:p>
          <a:p>
            <a:pPr lvl="5"/>
            <a:r>
              <a:rPr lang="en-US" dirty="0" smtClean="0"/>
              <a:t>Duration – indefinite </a:t>
            </a:r>
          </a:p>
          <a:p>
            <a:pPr lvl="5"/>
            <a:r>
              <a:rPr lang="en-US" dirty="0" smtClean="0"/>
              <a:t>Trustees Certificates as evidence of authority</a:t>
            </a:r>
          </a:p>
          <a:p>
            <a:pPr lvl="5"/>
            <a:endParaRPr lang="en-US" dirty="0" smtClean="0"/>
          </a:p>
          <a:p>
            <a:pPr lvl="6"/>
            <a:endParaRPr lang="en-US" dirty="0" smtClean="0"/>
          </a:p>
          <a:p>
            <a:pPr marL="1737360" lvl="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56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 Declaration of Trust or Trust Certificate at Registry of Deeds</a:t>
            </a:r>
          </a:p>
          <a:p>
            <a:r>
              <a:rPr lang="en-US" dirty="0" smtClean="0"/>
              <a:t>Trustees should be appointed and a Trustees’ Certificate recorded at the Registry of Deeds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8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 Chair of Board of Trustees</a:t>
            </a:r>
          </a:p>
          <a:p>
            <a:r>
              <a:rPr lang="en-US" dirty="0" smtClean="0"/>
              <a:t>Elect Secretary</a:t>
            </a:r>
          </a:p>
          <a:p>
            <a:r>
              <a:rPr lang="en-US" dirty="0" smtClean="0"/>
              <a:t>Accounting: </a:t>
            </a:r>
          </a:p>
          <a:p>
            <a:pPr lvl="1"/>
            <a:r>
              <a:rPr lang="en-US" dirty="0" smtClean="0"/>
              <a:t>Statute does give Trust the authority </a:t>
            </a:r>
            <a:r>
              <a:rPr lang="en-US" dirty="0" smtClean="0"/>
              <a:t>open your own </a:t>
            </a:r>
            <a:r>
              <a:rPr lang="en-US" dirty="0" smtClean="0"/>
              <a:t>account but – usually -</a:t>
            </a:r>
            <a:endParaRPr lang="en-US" dirty="0" smtClean="0"/>
          </a:p>
          <a:p>
            <a:pPr lvl="1"/>
            <a:r>
              <a:rPr lang="en-US" dirty="0" smtClean="0"/>
              <a:t>Use the Town’s Treasurer and Town accounts</a:t>
            </a:r>
          </a:p>
          <a:p>
            <a:pPr lvl="1"/>
            <a:r>
              <a:rPr lang="en-US" dirty="0" smtClean="0"/>
              <a:t>Establish protocols for reports from Treasurer to Trust to include updates on expenditures from Trust funds</a:t>
            </a:r>
          </a:p>
        </p:txBody>
      </p:sp>
    </p:spTree>
    <p:extLst>
      <p:ext uri="{BB962C8B-B14F-4D97-AF65-F5344CB8AC3E}">
        <p14:creationId xmlns:p14="http://schemas.microsoft.com/office/powerpoint/2010/main" val="261713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 </a:t>
            </a:r>
          </a:p>
          <a:p>
            <a:r>
              <a:rPr lang="en-US" dirty="0" smtClean="0"/>
              <a:t>Open Meeting Law requirements</a:t>
            </a:r>
          </a:p>
          <a:p>
            <a:r>
              <a:rPr lang="en-US" dirty="0" smtClean="0"/>
              <a:t>E-mail warnings</a:t>
            </a:r>
          </a:p>
          <a:p>
            <a:r>
              <a:rPr lang="en-US" dirty="0" smtClean="0"/>
              <a:t>Posting agendas</a:t>
            </a:r>
          </a:p>
          <a:p>
            <a:r>
              <a:rPr lang="en-US" dirty="0" smtClean="0"/>
              <a:t>Approved minutes, accounting, and votes should be maintained where??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2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with Other Boards and Commissions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Boards of Selectmen</a:t>
            </a:r>
          </a:p>
          <a:p>
            <a:r>
              <a:rPr lang="en-US" dirty="0" smtClean="0"/>
              <a:t>Community Preservation Committee</a:t>
            </a:r>
          </a:p>
          <a:p>
            <a:r>
              <a:rPr lang="en-US" dirty="0" smtClean="0"/>
              <a:t>Housing Authority</a:t>
            </a:r>
          </a:p>
          <a:p>
            <a:r>
              <a:rPr lang="en-US" dirty="0" smtClean="0"/>
              <a:t>Housing Commission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the Trustees come from these entities, and they should, be sure that the </a:t>
            </a:r>
            <a:r>
              <a:rPr lang="en-US" dirty="0" smtClean="0"/>
              <a:t>Trustee </a:t>
            </a:r>
            <a:r>
              <a:rPr lang="en-US" dirty="0" smtClean="0"/>
              <a:t>remembers </a:t>
            </a:r>
            <a:r>
              <a:rPr lang="en-US" dirty="0" smtClean="0"/>
              <a:t>which hat he/she is wearing when making a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Town Administrator/Manager an ex officio member of the Trust?</a:t>
            </a:r>
          </a:p>
          <a:p>
            <a:r>
              <a:rPr lang="en-US" dirty="0" smtClean="0"/>
              <a:t>Town Treasurer – need good working relationship if you expect timely, accurate, reports</a:t>
            </a:r>
          </a:p>
          <a:p>
            <a:r>
              <a:rPr lang="en-US" dirty="0" smtClean="0"/>
              <a:t>Do you have access to Town Counsel?  Should you use Town Counsel</a:t>
            </a:r>
          </a:p>
          <a:p>
            <a:r>
              <a:rPr lang="en-US" dirty="0" smtClean="0"/>
              <a:t>Uniform Procurement Act – Requests for 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8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Money from inclusionary zoning</a:t>
            </a:r>
          </a:p>
          <a:p>
            <a:r>
              <a:rPr lang="en-US" dirty="0" smtClean="0"/>
              <a:t>40B payments</a:t>
            </a:r>
          </a:p>
          <a:p>
            <a:r>
              <a:rPr lang="en-US" dirty="0" smtClean="0"/>
              <a:t>Tax lot sales – </a:t>
            </a:r>
            <a:r>
              <a:rPr lang="en-US" dirty="0" smtClean="0"/>
              <a:t>need cooperation of Treasurer to limit sales to affordable housing purposes</a:t>
            </a:r>
            <a:endParaRPr lang="en-US" dirty="0" smtClean="0"/>
          </a:p>
          <a:p>
            <a:r>
              <a:rPr lang="en-US" dirty="0" smtClean="0"/>
              <a:t>Community Preservation Act</a:t>
            </a:r>
          </a:p>
          <a:p>
            <a:r>
              <a:rPr lang="en-US" dirty="0" smtClean="0"/>
              <a:t>Gifts and donations – in kind or in cash</a:t>
            </a:r>
          </a:p>
          <a:p>
            <a:pPr lvl="1"/>
            <a:r>
              <a:rPr lang="en-US" dirty="0" smtClean="0"/>
              <a:t>Form 8283</a:t>
            </a:r>
          </a:p>
          <a:p>
            <a:pPr lvl="1"/>
            <a:r>
              <a:rPr lang="en-US" dirty="0" smtClean="0"/>
              <a:t>Gift acknowledgement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79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</TotalTime>
  <Words>620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OPERATING ISSUES FOR  MUNICIPAL AFFORDABLE HOUSING TRUSTS</vt:lpstr>
      <vt:lpstr>Where to Start?</vt:lpstr>
      <vt:lpstr>Trust Documents</vt:lpstr>
      <vt:lpstr>Trust Documents</vt:lpstr>
      <vt:lpstr>Internal Operations</vt:lpstr>
      <vt:lpstr>Internal Operations</vt:lpstr>
      <vt:lpstr>Working with Other Boards and Commissions</vt:lpstr>
      <vt:lpstr>Working with Administration</vt:lpstr>
      <vt:lpstr>Funding Sources</vt:lpstr>
      <vt:lpstr>Working with CPA Funds</vt:lpstr>
      <vt:lpstr>Tasks</vt:lpstr>
      <vt:lpstr>EXAMPLES OF TRUST ACTIVITIES</vt:lpstr>
      <vt:lpstr>EXAMPLES</vt:lpstr>
      <vt:lpstr>EXAMPLES</vt:lpstr>
      <vt:lpstr>Closing Requirements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ISSUES FOR  MUNICIPAL AFFORDABLE HOUSING TRUSTS</dc:title>
  <dc:creator>Kathleen M. O'Donnell</dc:creator>
  <cp:lastModifiedBy>Kathleen M. O'Donnell</cp:lastModifiedBy>
  <cp:revision>15</cp:revision>
  <cp:lastPrinted>2012-05-09T03:25:08Z</cp:lastPrinted>
  <dcterms:created xsi:type="dcterms:W3CDTF">2012-04-05T16:36:28Z</dcterms:created>
  <dcterms:modified xsi:type="dcterms:W3CDTF">2012-10-05T03:16:31Z</dcterms:modified>
</cp:coreProperties>
</file>